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等线"/>
        <a:ea typeface="等线"/>
        <a:cs typeface="等线"/>
        <a:sym typeface="等线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0DEEF"/>
          </a:solidFill>
        </a:fill>
      </a:tcStyle>
    </a:wholeTbl>
    <a:band2H>
      <a:tcTxStyle b="def" i="def"/>
      <a:tcStyle>
        <a:tcBdr/>
        <a:fill>
          <a:solidFill>
            <a:srgbClr val="E9EFF7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等线"/>
          <a:ea typeface="等线"/>
          <a:cs typeface="等线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等线"/>
          <a:ea typeface="等线"/>
          <a:cs typeface="等线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/Relationships>

</file>

<file path=ppt/media/image1.gif>
</file>

<file path=ppt/media/image1.jpeg>
</file>

<file path=ppt/media/image1.png>
</file>

<file path=ppt/media/image1.tif>
</file>

<file path=ppt/media/image2.png>
</file>

<file path=ppt/media/image3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14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algn="ctr">
              <a:defRPr sz="2400"/>
            </a:lvl1pPr>
            <a:lvl2pPr algn="ctr">
              <a:defRPr sz="2400"/>
            </a:lvl2pPr>
            <a:lvl3pPr algn="ctr">
              <a:defRPr sz="2400"/>
            </a:lvl3pPr>
            <a:lvl4pPr algn="ctr">
              <a:defRPr sz="2400"/>
            </a:lvl4pPr>
            <a:lvl5pPr algn="ctr"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94" name="图片占位符 2"/>
          <p:cNvSpPr/>
          <p:nvPr>
            <p:ph type="pic" sz="half" idx="13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5" name="正文级别 1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04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0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标题文本"/>
          <p:cNvSpPr txBox="1"/>
          <p:nvPr>
            <p:ph type="title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113" name="正文级别 1…"/>
          <p:cNvSpPr txBox="1"/>
          <p:nvPr>
            <p:ph type="body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1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标题幻灯片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标题文本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23" name="正文级别 1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algn="ctr">
              <a:defRPr sz="2400"/>
            </a:lvl1pPr>
            <a:lvl2pPr algn="ctr">
              <a:defRPr sz="2400"/>
            </a:lvl2pPr>
            <a:lvl3pPr algn="ctr">
              <a:defRPr sz="2400"/>
            </a:lvl3pPr>
            <a:lvl4pPr algn="ctr">
              <a:defRPr sz="2400"/>
            </a:lvl4pPr>
            <a:lvl5pPr algn="ctr"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32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标题文本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标题文本</a:t>
            </a:r>
          </a:p>
        </p:txBody>
      </p:sp>
      <p:sp>
        <p:nvSpPr>
          <p:cNvPr id="41" name="正文级别 1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>
              <a:defRPr sz="2400">
                <a:solidFill>
                  <a:srgbClr val="888888"/>
                </a:solidFill>
              </a:defRPr>
            </a:lvl1pPr>
            <a:lvl2pPr>
              <a:defRPr sz="2400">
                <a:solidFill>
                  <a:srgbClr val="888888"/>
                </a:solidFill>
              </a:defRPr>
            </a:lvl2pPr>
            <a:lvl3pPr>
              <a:defRPr sz="2400">
                <a:solidFill>
                  <a:srgbClr val="888888"/>
                </a:solidFill>
              </a:defRPr>
            </a:lvl3pPr>
            <a:lvl4pPr>
              <a:defRPr sz="2400">
                <a:solidFill>
                  <a:srgbClr val="888888"/>
                </a:solidFill>
              </a:defRPr>
            </a:lvl4pPr>
            <a:lvl5pPr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0" name="正文级别 1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标题文本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9" name="正文级别 1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>
              <a:defRPr sz="2400"/>
            </a:lvl1pPr>
            <a:lvl2pPr>
              <a:defRPr sz="2400"/>
            </a:lvl2pPr>
            <a:lvl3pPr>
              <a:defRPr sz="2400"/>
            </a:lvl3pPr>
            <a:lvl4pPr>
              <a:defRPr sz="2400"/>
            </a:lvl4pPr>
            <a:lvl5pPr>
              <a:defRPr sz="24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0" name="文本占位符 4"/>
          <p:cNvSpPr/>
          <p:nvPr>
            <p:ph type="body" sz="quarter" idx="13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>
              <a:defRPr sz="2400"/>
            </a:pPr>
          </a:p>
        </p:txBody>
      </p:sp>
      <p:sp>
        <p:nvSpPr>
          <p:cNvPr id="61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标题文本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标题文本</a:t>
            </a:r>
          </a:p>
        </p:txBody>
      </p:sp>
      <p:sp>
        <p:nvSpPr>
          <p:cNvPr id="84" name="正文级别 1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3200"/>
            </a:lvl2pPr>
            <a:lvl3pPr>
              <a:defRPr sz="3200"/>
            </a:lvl3pPr>
            <a:lvl4pPr>
              <a:defRPr sz="3200"/>
            </a:lvl4pPr>
            <a:lvl5pPr>
              <a:defRPr sz="32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5" name="文本占位符 3"/>
          <p:cNvSpPr/>
          <p:nvPr>
            <p:ph type="body" sz="quarter" idx="13"/>
          </p:nvPr>
        </p:nvSpPr>
        <p:spPr>
          <a:xfrm>
            <a:off x="839787" y="2057400"/>
            <a:ext cx="3932238" cy="3811588"/>
          </a:xfrm>
          <a:prstGeom prst="rect">
            <a:avLst/>
          </a:prstGeom>
        </p:spPr>
        <p:txBody>
          <a:bodyPr/>
          <a:lstStyle/>
          <a:p>
            <a:pPr>
              <a:defRPr sz="1600"/>
            </a:pPr>
          </a:p>
        </p:txBody>
      </p:sp>
      <p:sp>
        <p:nvSpPr>
          <p:cNvPr id="86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976D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8" descr="图片 8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pic>
        <p:nvPicPr>
          <p:cNvPr id="3" name="图片 10" descr="图片 10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23114" y="6077046"/>
            <a:ext cx="1945771" cy="438669"/>
          </a:xfrm>
          <a:prstGeom prst="rect">
            <a:avLst/>
          </a:prstGeom>
          <a:ln w="12700">
            <a:miter lim="400000"/>
          </a:ln>
        </p:spPr>
      </p:pic>
      <p:sp>
        <p:nvSpPr>
          <p:cNvPr id="4" name="标题文本"/>
          <p:cNvSpPr txBox="1"/>
          <p:nvPr>
            <p:ph type="title"/>
          </p:nvPr>
        </p:nvSpPr>
        <p:spPr>
          <a:xfrm>
            <a:off x="838200" y="651902"/>
            <a:ext cx="10515600" cy="6423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5" name="正文级别 1…"/>
          <p:cNvSpPr txBox="1"/>
          <p:nvPr>
            <p:ph type="body" idx="1"/>
          </p:nvPr>
        </p:nvSpPr>
        <p:spPr>
          <a:xfrm>
            <a:off x="838200" y="1383421"/>
            <a:ext cx="10515600" cy="43513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" name="幻灯片编号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9pPr>
    </p:titleStyle>
    <p:bodyStyle>
      <a:lvl1pPr marL="0" marR="0" indent="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1pPr>
      <a:lvl2pPr marL="0" marR="0" indent="4572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2pPr>
      <a:lvl3pPr marL="0" marR="0" indent="9144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3pPr>
      <a:lvl4pPr marL="0" marR="0" indent="13716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4pPr>
      <a:lvl5pPr marL="0" marR="0" indent="18288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5pPr>
      <a:lvl6pPr marL="2514600" marR="0" indent="-2286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6pPr>
      <a:lvl7pPr marL="2971800" marR="0" indent="-2286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7pPr>
      <a:lvl8pPr marL="3429000" marR="0" indent="-2286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8pPr>
      <a:lvl9pPr marL="3886200" marR="0" indent="-228600" algn="l" defTabSz="914400" rtl="0" latinLnBrk="0">
        <a:lnSpc>
          <a:spcPct val="15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1800" u="none">
          <a:ln>
            <a:noFill/>
          </a:ln>
          <a:solidFill>
            <a:srgbClr val="FFFFFF"/>
          </a:solidFill>
          <a:uFillTx/>
          <a:latin typeface="微软雅黑 Light"/>
          <a:ea typeface="微软雅黑 Light"/>
          <a:cs typeface="微软雅黑 Light"/>
          <a:sym typeface="微软雅黑 Light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gif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tif"/></Relationships>
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https://github.com/googlesamples/android-architecture/tree/dev-todo-mvvm-rxjava/" TargetMode="External"/><Relationship Id="rId4" Type="http://schemas.openxmlformats.org/officeDocument/2006/relationships/hyperlink" Target="https://github.com/googlesamples/android-architecture/tree/todo-mvvm-live/" TargetMode="External"/><Relationship Id="rId5" Type="http://schemas.openxmlformats.org/officeDocument/2006/relationships/hyperlink" Target="https://github.com/googlesamples/android-architecture/tree/todo-mvvm-databinding/" TargetMode="External"/><Relationship Id="rId6" Type="http://schemas.openxmlformats.org/officeDocument/2006/relationships/hyperlink" Target="http://ued.local.17173.com/gitlab/chenzhiqiang_17173/databinding-learning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图片 22" descr="图片 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标题 1"/>
          <p:cNvSpPr txBox="1"/>
          <p:nvPr>
            <p:ph type="title"/>
          </p:nvPr>
        </p:nvSpPr>
        <p:spPr>
          <a:xfrm>
            <a:off x="759063" y="1290165"/>
            <a:ext cx="9144001" cy="2086769"/>
          </a:xfrm>
          <a:prstGeom prst="rect">
            <a:avLst/>
          </a:prstGeom>
        </p:spPr>
        <p:txBody>
          <a:bodyPr/>
          <a:lstStyle>
            <a:lvl1pPr algn="l">
              <a:defRPr sz="8000"/>
            </a:lvl1pPr>
          </a:lstStyle>
          <a:p>
            <a:pPr/>
            <a:r>
              <a:t>android mvvm</a:t>
            </a:r>
          </a:p>
        </p:txBody>
      </p:sp>
      <p:grpSp>
        <p:nvGrpSpPr>
          <p:cNvPr id="127" name="矩形 19"/>
          <p:cNvGrpSpPr/>
          <p:nvPr/>
        </p:nvGrpSpPr>
        <p:grpSpPr>
          <a:xfrm>
            <a:off x="789834" y="4019458"/>
            <a:ext cx="8297017" cy="638746"/>
            <a:chOff x="0" y="0"/>
            <a:chExt cx="8297015" cy="638745"/>
          </a:xfrm>
        </p:grpSpPr>
        <p:sp>
          <p:nvSpPr>
            <p:cNvPr id="125" name="矩形"/>
            <p:cNvSpPr/>
            <p:nvPr/>
          </p:nvSpPr>
          <p:spPr>
            <a:xfrm>
              <a:off x="-1" y="-1"/>
              <a:ext cx="8297017" cy="638747"/>
            </a:xfrm>
            <a:prstGeom prst="rect">
              <a:avLst/>
            </a:prstGeom>
            <a:solidFill>
              <a:srgbClr val="FFCA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>
                <a:defRPr>
                  <a:latin typeface="微软雅黑 Light"/>
                  <a:ea typeface="微软雅黑 Light"/>
                  <a:cs typeface="微软雅黑 Light"/>
                  <a:sym typeface="微软雅黑 Light"/>
                </a:defRPr>
              </a:pPr>
            </a:p>
          </p:txBody>
        </p:sp>
        <p:sp>
          <p:nvSpPr>
            <p:cNvPr id="126" name="陈志强"/>
            <p:cNvSpPr txBox="1"/>
            <p:nvPr/>
          </p:nvSpPr>
          <p:spPr>
            <a:xfrm>
              <a:off x="-1" y="121252"/>
              <a:ext cx="8297017" cy="396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ctr">
              <a:spAutoFit/>
            </a:bodyPr>
            <a:lstStyle>
              <a:lvl1pPr>
                <a:defRPr>
                  <a:latin typeface="微软雅黑 Light"/>
                  <a:ea typeface="微软雅黑 Light"/>
                  <a:cs typeface="微软雅黑 Light"/>
                  <a:sym typeface="微软雅黑 Light"/>
                </a:defRPr>
              </a:lvl1pPr>
            </a:lstStyle>
            <a:p>
              <a:pPr/>
              <a:r>
                <a:t>陈志强</a:t>
              </a:r>
            </a:p>
          </p:txBody>
        </p:sp>
      </p:grpSp>
      <p:grpSp>
        <p:nvGrpSpPr>
          <p:cNvPr id="149" name="组合 48"/>
          <p:cNvGrpSpPr/>
          <p:nvPr/>
        </p:nvGrpSpPr>
        <p:grpSpPr>
          <a:xfrm>
            <a:off x="7952274" y="1687755"/>
            <a:ext cx="4239726" cy="5170246"/>
            <a:chOff x="0" y="0"/>
            <a:chExt cx="4239725" cy="5170245"/>
          </a:xfrm>
        </p:grpSpPr>
        <p:sp>
          <p:nvSpPr>
            <p:cNvPr id="128" name="Freeform 5"/>
            <p:cNvSpPr/>
            <p:nvPr/>
          </p:nvSpPr>
          <p:spPr>
            <a:xfrm>
              <a:off x="0" y="2202451"/>
              <a:ext cx="536630" cy="475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6" h="19762" fill="norm" stroke="1" extrusionOk="0">
                  <a:moveTo>
                    <a:pt x="18482" y="17081"/>
                  </a:moveTo>
                  <a:cubicBezTo>
                    <a:pt x="16901" y="20081"/>
                    <a:pt x="12687" y="20681"/>
                    <a:pt x="9526" y="18281"/>
                  </a:cubicBezTo>
                  <a:cubicBezTo>
                    <a:pt x="3204" y="13481"/>
                    <a:pt x="3204" y="13481"/>
                    <a:pt x="3204" y="13481"/>
                  </a:cubicBezTo>
                  <a:cubicBezTo>
                    <a:pt x="43" y="11081"/>
                    <a:pt x="-1011" y="6281"/>
                    <a:pt x="1096" y="2681"/>
                  </a:cubicBezTo>
                  <a:cubicBezTo>
                    <a:pt x="3204" y="-319"/>
                    <a:pt x="7418" y="-919"/>
                    <a:pt x="10579" y="1481"/>
                  </a:cubicBezTo>
                  <a:cubicBezTo>
                    <a:pt x="16901" y="6281"/>
                    <a:pt x="16901" y="6281"/>
                    <a:pt x="16901" y="6281"/>
                  </a:cubicBezTo>
                  <a:cubicBezTo>
                    <a:pt x="20062" y="8681"/>
                    <a:pt x="20589" y="13481"/>
                    <a:pt x="18482" y="17081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29" name="任意多边形 47"/>
            <p:cNvSpPr/>
            <p:nvPr/>
          </p:nvSpPr>
          <p:spPr>
            <a:xfrm>
              <a:off x="2060610" y="2641550"/>
              <a:ext cx="2179116" cy="2528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248" y="0"/>
                  </a:moveTo>
                  <a:cubicBezTo>
                    <a:pt x="9248" y="0"/>
                    <a:pt x="9248" y="0"/>
                    <a:pt x="21230" y="7560"/>
                  </a:cubicBezTo>
                  <a:lnTo>
                    <a:pt x="21600" y="7793"/>
                  </a:lnTo>
                  <a:lnTo>
                    <a:pt x="21600" y="21600"/>
                  </a:lnTo>
                  <a:lnTo>
                    <a:pt x="15763" y="21600"/>
                  </a:lnTo>
                  <a:lnTo>
                    <a:pt x="0" y="11497"/>
                  </a:lnTo>
                  <a:cubicBezTo>
                    <a:pt x="0" y="11497"/>
                    <a:pt x="0" y="11497"/>
                    <a:pt x="9248" y="0"/>
                  </a:cubicBezTo>
                  <a:close/>
                </a:path>
              </a:pathLst>
            </a:custGeom>
            <a:solidFill>
              <a:srgbClr val="FFA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0" name="Freeform 7"/>
            <p:cNvSpPr/>
            <p:nvPr/>
          </p:nvSpPr>
          <p:spPr>
            <a:xfrm>
              <a:off x="322329" y="1448556"/>
              <a:ext cx="2283363" cy="21825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9" h="21294" fill="norm" stroke="1" extrusionOk="0">
                  <a:moveTo>
                    <a:pt x="380" y="10706"/>
                  </a:moveTo>
                  <a:cubicBezTo>
                    <a:pt x="6820" y="823"/>
                    <a:pt x="6820" y="823"/>
                    <a:pt x="6820" y="823"/>
                  </a:cubicBezTo>
                  <a:cubicBezTo>
                    <a:pt x="7490" y="-24"/>
                    <a:pt x="8698" y="-306"/>
                    <a:pt x="9503" y="400"/>
                  </a:cubicBezTo>
                  <a:cubicBezTo>
                    <a:pt x="19028" y="7318"/>
                    <a:pt x="19028" y="7318"/>
                    <a:pt x="19028" y="7318"/>
                  </a:cubicBezTo>
                  <a:cubicBezTo>
                    <a:pt x="19833" y="7882"/>
                    <a:pt x="20102" y="9153"/>
                    <a:pt x="19431" y="10141"/>
                  </a:cubicBezTo>
                  <a:cubicBezTo>
                    <a:pt x="21309" y="11553"/>
                    <a:pt x="21309" y="11553"/>
                    <a:pt x="21309" y="11553"/>
                  </a:cubicBezTo>
                  <a:cubicBezTo>
                    <a:pt x="14735" y="21294"/>
                    <a:pt x="14735" y="21294"/>
                    <a:pt x="14735" y="21294"/>
                  </a:cubicBezTo>
                  <a:cubicBezTo>
                    <a:pt x="12991" y="19882"/>
                    <a:pt x="12991" y="19882"/>
                    <a:pt x="12991" y="19882"/>
                  </a:cubicBezTo>
                  <a:cubicBezTo>
                    <a:pt x="12320" y="20870"/>
                    <a:pt x="11113" y="21153"/>
                    <a:pt x="10308" y="20447"/>
                  </a:cubicBezTo>
                  <a:cubicBezTo>
                    <a:pt x="782" y="13529"/>
                    <a:pt x="782" y="13529"/>
                    <a:pt x="782" y="13529"/>
                  </a:cubicBezTo>
                  <a:cubicBezTo>
                    <a:pt x="-23" y="12823"/>
                    <a:pt x="-291" y="11553"/>
                    <a:pt x="380" y="10706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1" name="Freeform 8"/>
            <p:cNvSpPr/>
            <p:nvPr/>
          </p:nvSpPr>
          <p:spPr>
            <a:xfrm>
              <a:off x="721" y="696636"/>
              <a:ext cx="443638" cy="40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45" h="19562" fill="norm" stroke="1" extrusionOk="0">
                  <a:moveTo>
                    <a:pt x="1259" y="16574"/>
                  </a:moveTo>
                  <a:cubicBezTo>
                    <a:pt x="3727" y="20058"/>
                    <a:pt x="8664" y="20755"/>
                    <a:pt x="12984" y="17271"/>
                  </a:cubicBezTo>
                  <a:cubicBezTo>
                    <a:pt x="14836" y="15878"/>
                    <a:pt x="14836" y="15878"/>
                    <a:pt x="14836" y="15878"/>
                  </a:cubicBezTo>
                  <a:cubicBezTo>
                    <a:pt x="18539" y="13090"/>
                    <a:pt x="20390" y="6820"/>
                    <a:pt x="17921" y="3336"/>
                  </a:cubicBezTo>
                  <a:cubicBezTo>
                    <a:pt x="15453" y="-845"/>
                    <a:pt x="9899" y="-845"/>
                    <a:pt x="6196" y="1942"/>
                  </a:cubicBezTo>
                  <a:cubicBezTo>
                    <a:pt x="4344" y="3336"/>
                    <a:pt x="4344" y="3336"/>
                    <a:pt x="4344" y="3336"/>
                  </a:cubicBezTo>
                  <a:cubicBezTo>
                    <a:pt x="24" y="6820"/>
                    <a:pt x="-1210" y="12394"/>
                    <a:pt x="1259" y="16574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2" name="Freeform 9"/>
            <p:cNvSpPr/>
            <p:nvPr/>
          </p:nvSpPr>
          <p:spPr>
            <a:xfrm>
              <a:off x="349889" y="58700"/>
              <a:ext cx="1433986" cy="26834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872" y="0"/>
                  </a:moveTo>
                  <a:cubicBezTo>
                    <a:pt x="1728" y="0"/>
                    <a:pt x="1728" y="0"/>
                    <a:pt x="1728" y="0"/>
                  </a:cubicBezTo>
                  <a:cubicBezTo>
                    <a:pt x="864" y="0"/>
                    <a:pt x="0" y="348"/>
                    <a:pt x="0" y="929"/>
                  </a:cubicBezTo>
                  <a:cubicBezTo>
                    <a:pt x="0" y="20671"/>
                    <a:pt x="0" y="20671"/>
                    <a:pt x="0" y="20671"/>
                  </a:cubicBezTo>
                  <a:cubicBezTo>
                    <a:pt x="0" y="21135"/>
                    <a:pt x="864" y="21600"/>
                    <a:pt x="1728" y="21600"/>
                  </a:cubicBezTo>
                  <a:cubicBezTo>
                    <a:pt x="19872" y="21600"/>
                    <a:pt x="19872" y="21600"/>
                    <a:pt x="19872" y="21600"/>
                  </a:cubicBezTo>
                  <a:cubicBezTo>
                    <a:pt x="20952" y="21600"/>
                    <a:pt x="21600" y="21135"/>
                    <a:pt x="21600" y="20671"/>
                  </a:cubicBezTo>
                  <a:cubicBezTo>
                    <a:pt x="21600" y="929"/>
                    <a:pt x="21600" y="929"/>
                    <a:pt x="21600" y="929"/>
                  </a:cubicBezTo>
                  <a:cubicBezTo>
                    <a:pt x="21600" y="348"/>
                    <a:pt x="20952" y="0"/>
                    <a:pt x="19872" y="0"/>
                  </a:cubicBez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3" name="Freeform 10"/>
            <p:cNvSpPr/>
            <p:nvPr/>
          </p:nvSpPr>
          <p:spPr>
            <a:xfrm>
              <a:off x="299574" y="0"/>
              <a:ext cx="1543002" cy="2792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178" y="0"/>
                  </a:moveTo>
                  <a:cubicBezTo>
                    <a:pt x="2221" y="0"/>
                    <a:pt x="2221" y="0"/>
                    <a:pt x="2221" y="0"/>
                  </a:cubicBezTo>
                  <a:cubicBezTo>
                    <a:pt x="1615" y="0"/>
                    <a:pt x="1009" y="224"/>
                    <a:pt x="606" y="448"/>
                  </a:cubicBezTo>
                  <a:cubicBezTo>
                    <a:pt x="202" y="672"/>
                    <a:pt x="0" y="1007"/>
                    <a:pt x="0" y="1343"/>
                  </a:cubicBezTo>
                  <a:cubicBezTo>
                    <a:pt x="0" y="20369"/>
                    <a:pt x="0" y="20369"/>
                    <a:pt x="0" y="20369"/>
                  </a:cubicBezTo>
                  <a:cubicBezTo>
                    <a:pt x="0" y="20705"/>
                    <a:pt x="202" y="21040"/>
                    <a:pt x="606" y="21264"/>
                  </a:cubicBezTo>
                  <a:cubicBezTo>
                    <a:pt x="1009" y="21488"/>
                    <a:pt x="1615" y="21600"/>
                    <a:pt x="2221" y="21600"/>
                  </a:cubicBezTo>
                  <a:cubicBezTo>
                    <a:pt x="19178" y="21600"/>
                    <a:pt x="19178" y="21600"/>
                    <a:pt x="19178" y="21600"/>
                  </a:cubicBezTo>
                  <a:cubicBezTo>
                    <a:pt x="19783" y="21600"/>
                    <a:pt x="20389" y="21488"/>
                    <a:pt x="20793" y="21264"/>
                  </a:cubicBezTo>
                  <a:cubicBezTo>
                    <a:pt x="21196" y="21040"/>
                    <a:pt x="21600" y="20705"/>
                    <a:pt x="21600" y="20369"/>
                  </a:cubicBezTo>
                  <a:cubicBezTo>
                    <a:pt x="21600" y="1343"/>
                    <a:pt x="21600" y="1343"/>
                    <a:pt x="21600" y="1343"/>
                  </a:cubicBezTo>
                  <a:cubicBezTo>
                    <a:pt x="21600" y="1007"/>
                    <a:pt x="21196" y="672"/>
                    <a:pt x="20793" y="448"/>
                  </a:cubicBezTo>
                  <a:cubicBezTo>
                    <a:pt x="20389" y="224"/>
                    <a:pt x="19783" y="0"/>
                    <a:pt x="19178" y="0"/>
                  </a:cubicBezTo>
                  <a:close/>
                  <a:moveTo>
                    <a:pt x="2221" y="783"/>
                  </a:moveTo>
                  <a:cubicBezTo>
                    <a:pt x="19178" y="783"/>
                    <a:pt x="19178" y="783"/>
                    <a:pt x="19178" y="783"/>
                  </a:cubicBezTo>
                  <a:cubicBezTo>
                    <a:pt x="19379" y="783"/>
                    <a:pt x="19783" y="783"/>
                    <a:pt x="19985" y="895"/>
                  </a:cubicBezTo>
                  <a:cubicBezTo>
                    <a:pt x="20187" y="1007"/>
                    <a:pt x="20187" y="1231"/>
                    <a:pt x="20187" y="1343"/>
                  </a:cubicBezTo>
                  <a:cubicBezTo>
                    <a:pt x="20187" y="20369"/>
                    <a:pt x="20187" y="20369"/>
                    <a:pt x="20187" y="20369"/>
                  </a:cubicBezTo>
                  <a:cubicBezTo>
                    <a:pt x="20187" y="20481"/>
                    <a:pt x="20187" y="20593"/>
                    <a:pt x="19985" y="20705"/>
                  </a:cubicBezTo>
                  <a:cubicBezTo>
                    <a:pt x="19783" y="20817"/>
                    <a:pt x="19379" y="20928"/>
                    <a:pt x="19178" y="20928"/>
                  </a:cubicBezTo>
                  <a:cubicBezTo>
                    <a:pt x="2221" y="20928"/>
                    <a:pt x="2221" y="20928"/>
                    <a:pt x="2221" y="20928"/>
                  </a:cubicBezTo>
                  <a:cubicBezTo>
                    <a:pt x="2019" y="20928"/>
                    <a:pt x="1817" y="20817"/>
                    <a:pt x="1615" y="20705"/>
                  </a:cubicBezTo>
                  <a:cubicBezTo>
                    <a:pt x="1413" y="20593"/>
                    <a:pt x="1211" y="20481"/>
                    <a:pt x="1211" y="20369"/>
                  </a:cubicBezTo>
                  <a:cubicBezTo>
                    <a:pt x="1211" y="1343"/>
                    <a:pt x="1211" y="1343"/>
                    <a:pt x="1211" y="1343"/>
                  </a:cubicBezTo>
                  <a:cubicBezTo>
                    <a:pt x="1211" y="1231"/>
                    <a:pt x="1413" y="1007"/>
                    <a:pt x="1615" y="895"/>
                  </a:cubicBezTo>
                  <a:cubicBezTo>
                    <a:pt x="1817" y="783"/>
                    <a:pt x="2019" y="783"/>
                    <a:pt x="2221" y="783"/>
                  </a:cubicBezTo>
                  <a:close/>
                </a:path>
              </a:pathLst>
            </a:custGeom>
            <a:solidFill>
              <a:srgbClr val="33333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4" name="Rectangle 11"/>
            <p:cNvSpPr/>
            <p:nvPr/>
          </p:nvSpPr>
          <p:spPr>
            <a:xfrm>
              <a:off x="433748" y="587011"/>
              <a:ext cx="1274653" cy="1626860"/>
            </a:xfrm>
            <a:prstGeom prst="rect">
              <a:avLst/>
            </a:prstGeom>
            <a:solidFill>
              <a:srgbClr val="ECEFF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5" name="Freeform 12"/>
            <p:cNvSpPr/>
            <p:nvPr/>
          </p:nvSpPr>
          <p:spPr>
            <a:xfrm>
              <a:off x="433748" y="587011"/>
              <a:ext cx="1274654" cy="1626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8D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6" name="Freeform 13"/>
            <p:cNvSpPr/>
            <p:nvPr/>
          </p:nvSpPr>
          <p:spPr>
            <a:xfrm>
              <a:off x="903358" y="343821"/>
              <a:ext cx="318665" cy="41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0"/>
                  </a:move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0" y="0"/>
                    <a:pt x="0" y="7200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0" y="14400"/>
                    <a:pt x="982" y="21600"/>
                    <a:pt x="98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600" y="21600"/>
                    <a:pt x="21600" y="144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0"/>
                    <a:pt x="21600" y="0"/>
                    <a:pt x="20618" y="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7" name="Freeform 14"/>
            <p:cNvSpPr/>
            <p:nvPr/>
          </p:nvSpPr>
          <p:spPr>
            <a:xfrm>
              <a:off x="894972" y="327048"/>
              <a:ext cx="343822" cy="58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800" y="0"/>
                  </a:moveTo>
                  <a:cubicBezTo>
                    <a:pt x="1800" y="0"/>
                    <a:pt x="1800" y="0"/>
                    <a:pt x="1800" y="0"/>
                  </a:cubicBezTo>
                  <a:cubicBezTo>
                    <a:pt x="1800" y="0"/>
                    <a:pt x="900" y="0"/>
                    <a:pt x="900" y="5400"/>
                  </a:cubicBezTo>
                  <a:cubicBezTo>
                    <a:pt x="900" y="5400"/>
                    <a:pt x="900" y="5400"/>
                    <a:pt x="900" y="5400"/>
                  </a:cubicBezTo>
                  <a:cubicBezTo>
                    <a:pt x="900" y="5400"/>
                    <a:pt x="0" y="10800"/>
                    <a:pt x="0" y="10800"/>
                  </a:cubicBezTo>
                  <a:cubicBezTo>
                    <a:pt x="0" y="16200"/>
                    <a:pt x="900" y="16200"/>
                    <a:pt x="900" y="16200"/>
                  </a:cubicBezTo>
                  <a:cubicBezTo>
                    <a:pt x="900" y="21600"/>
                    <a:pt x="1800" y="21600"/>
                    <a:pt x="1800" y="21600"/>
                  </a:cubicBezTo>
                  <a:cubicBezTo>
                    <a:pt x="19800" y="21600"/>
                    <a:pt x="19800" y="21600"/>
                    <a:pt x="19800" y="21600"/>
                  </a:cubicBezTo>
                  <a:cubicBezTo>
                    <a:pt x="19800" y="21600"/>
                    <a:pt x="20700" y="21600"/>
                    <a:pt x="20700" y="16200"/>
                  </a:cubicBezTo>
                  <a:cubicBezTo>
                    <a:pt x="20700" y="16200"/>
                    <a:pt x="20700" y="16200"/>
                    <a:pt x="20700" y="16200"/>
                  </a:cubicBezTo>
                  <a:cubicBezTo>
                    <a:pt x="21600" y="16200"/>
                    <a:pt x="21600" y="16200"/>
                    <a:pt x="21600" y="10800"/>
                  </a:cubicBezTo>
                  <a:cubicBezTo>
                    <a:pt x="21600" y="10800"/>
                    <a:pt x="21600" y="5400"/>
                    <a:pt x="20700" y="5400"/>
                  </a:cubicBezTo>
                  <a:cubicBezTo>
                    <a:pt x="20700" y="5400"/>
                    <a:pt x="20700" y="5400"/>
                    <a:pt x="20700" y="5400"/>
                  </a:cubicBezTo>
                  <a:cubicBezTo>
                    <a:pt x="20700" y="0"/>
                    <a:pt x="19800" y="0"/>
                    <a:pt x="19800" y="0"/>
                  </a:cubicBezTo>
                  <a:close/>
                  <a:moveTo>
                    <a:pt x="1800" y="5400"/>
                  </a:moveTo>
                  <a:cubicBezTo>
                    <a:pt x="19800" y="5400"/>
                    <a:pt x="19800" y="5400"/>
                    <a:pt x="19800" y="5400"/>
                  </a:cubicBezTo>
                  <a:cubicBezTo>
                    <a:pt x="19800" y="5400"/>
                    <a:pt x="19800" y="5400"/>
                    <a:pt x="20700" y="5400"/>
                  </a:cubicBezTo>
                  <a:cubicBezTo>
                    <a:pt x="20700" y="5400"/>
                    <a:pt x="20700" y="5400"/>
                    <a:pt x="20700" y="5400"/>
                  </a:cubicBezTo>
                  <a:cubicBezTo>
                    <a:pt x="20700" y="10800"/>
                    <a:pt x="20700" y="10800"/>
                    <a:pt x="20700" y="10800"/>
                  </a:cubicBezTo>
                  <a:cubicBezTo>
                    <a:pt x="20700" y="10800"/>
                    <a:pt x="20700" y="16200"/>
                    <a:pt x="20700" y="16200"/>
                  </a:cubicBezTo>
                  <a:cubicBezTo>
                    <a:pt x="20700" y="16200"/>
                    <a:pt x="20700" y="16200"/>
                    <a:pt x="20700" y="16200"/>
                  </a:cubicBezTo>
                  <a:cubicBezTo>
                    <a:pt x="19800" y="16200"/>
                    <a:pt x="19800" y="16200"/>
                    <a:pt x="19800" y="16200"/>
                  </a:cubicBezTo>
                  <a:cubicBezTo>
                    <a:pt x="1800" y="16200"/>
                    <a:pt x="1800" y="16200"/>
                    <a:pt x="1800" y="16200"/>
                  </a:cubicBezTo>
                  <a:cubicBezTo>
                    <a:pt x="1800" y="16200"/>
                    <a:pt x="1800" y="16200"/>
                    <a:pt x="1800" y="16200"/>
                  </a:cubicBezTo>
                  <a:cubicBezTo>
                    <a:pt x="900" y="16200"/>
                    <a:pt x="900" y="10800"/>
                    <a:pt x="900" y="10800"/>
                  </a:cubicBezTo>
                  <a:cubicBezTo>
                    <a:pt x="900" y="10800"/>
                    <a:pt x="900" y="10800"/>
                    <a:pt x="1800" y="5400"/>
                  </a:cubicBezTo>
                  <a:cubicBezTo>
                    <a:pt x="1800" y="5400"/>
                    <a:pt x="1800" y="5400"/>
                    <a:pt x="1800" y="5400"/>
                  </a:cubicBezTo>
                  <a:cubicBezTo>
                    <a:pt x="1800" y="5400"/>
                    <a:pt x="1800" y="5400"/>
                    <a:pt x="1800" y="5400"/>
                  </a:cubicBezTo>
                  <a:close/>
                </a:path>
              </a:pathLst>
            </a:cu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8" name="Oval 15"/>
            <p:cNvSpPr/>
            <p:nvPr/>
          </p:nvSpPr>
          <p:spPr>
            <a:xfrm>
              <a:off x="936901" y="2297730"/>
              <a:ext cx="268349" cy="276735"/>
            </a:xfrm>
            <a:prstGeom prst="ellipse">
              <a:avLst/>
            </a:pr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39" name="Freeform 16"/>
            <p:cNvSpPr/>
            <p:nvPr/>
          </p:nvSpPr>
          <p:spPr>
            <a:xfrm>
              <a:off x="1020759" y="2381588"/>
              <a:ext cx="83860" cy="100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0" y="0"/>
                  </a:moveTo>
                  <a:cubicBezTo>
                    <a:pt x="3600" y="0"/>
                    <a:pt x="3600" y="0"/>
                    <a:pt x="3600" y="0"/>
                  </a:cubicBezTo>
                  <a:cubicBezTo>
                    <a:pt x="0" y="0"/>
                    <a:pt x="0" y="3086"/>
                    <a:pt x="0" y="3086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0" y="18514"/>
                    <a:pt x="0" y="21600"/>
                    <a:pt x="36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21600" y="21600"/>
                    <a:pt x="21600" y="18514"/>
                    <a:pt x="21600" y="15429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0"/>
                    <a:pt x="18000" y="0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0" name="Freeform 17"/>
            <p:cNvSpPr/>
            <p:nvPr/>
          </p:nvSpPr>
          <p:spPr>
            <a:xfrm>
              <a:off x="528414" y="656559"/>
              <a:ext cx="1565391" cy="1549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4" h="21232" fill="norm" stroke="1" extrusionOk="0">
                  <a:moveTo>
                    <a:pt x="8886" y="445"/>
                  </a:moveTo>
                  <a:cubicBezTo>
                    <a:pt x="20864" y="11741"/>
                    <a:pt x="20864" y="11741"/>
                    <a:pt x="20864" y="11741"/>
                  </a:cubicBezTo>
                  <a:cubicBezTo>
                    <a:pt x="21453" y="12335"/>
                    <a:pt x="21453" y="13128"/>
                    <a:pt x="21060" y="13723"/>
                  </a:cubicBezTo>
                  <a:cubicBezTo>
                    <a:pt x="14384" y="20857"/>
                    <a:pt x="14384" y="20857"/>
                    <a:pt x="14384" y="20857"/>
                  </a:cubicBezTo>
                  <a:cubicBezTo>
                    <a:pt x="13991" y="21253"/>
                    <a:pt x="13009" y="21451"/>
                    <a:pt x="12420" y="20857"/>
                  </a:cubicBezTo>
                  <a:cubicBezTo>
                    <a:pt x="442" y="9561"/>
                    <a:pt x="442" y="9561"/>
                    <a:pt x="442" y="9561"/>
                  </a:cubicBezTo>
                  <a:cubicBezTo>
                    <a:pt x="-147" y="8967"/>
                    <a:pt x="-147" y="8174"/>
                    <a:pt x="442" y="7579"/>
                  </a:cubicBezTo>
                  <a:cubicBezTo>
                    <a:pt x="6922" y="445"/>
                    <a:pt x="6922" y="445"/>
                    <a:pt x="6922" y="445"/>
                  </a:cubicBezTo>
                  <a:cubicBezTo>
                    <a:pt x="7511" y="-149"/>
                    <a:pt x="8297" y="-149"/>
                    <a:pt x="8886" y="445"/>
                  </a:cubicBezTo>
                  <a:close/>
                </a:path>
              </a:pathLst>
            </a:custGeom>
            <a:solidFill>
              <a:srgbClr val="0277B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1" name="Freeform 18"/>
            <p:cNvSpPr/>
            <p:nvPr/>
          </p:nvSpPr>
          <p:spPr>
            <a:xfrm>
              <a:off x="894972" y="737956"/>
              <a:ext cx="1132095" cy="1065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80" y="0"/>
                  </a:moveTo>
                  <a:lnTo>
                    <a:pt x="21600" y="19219"/>
                  </a:lnTo>
                  <a:lnTo>
                    <a:pt x="19680" y="21600"/>
                  </a:lnTo>
                  <a:lnTo>
                    <a:pt x="0" y="2041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2" name="Freeform 19"/>
            <p:cNvSpPr/>
            <p:nvPr/>
          </p:nvSpPr>
          <p:spPr>
            <a:xfrm>
              <a:off x="691159" y="1119501"/>
              <a:ext cx="298610" cy="306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2" h="19744" fill="norm" stroke="1" extrusionOk="0">
                  <a:moveTo>
                    <a:pt x="16904" y="2008"/>
                  </a:moveTo>
                  <a:cubicBezTo>
                    <a:pt x="20661" y="5765"/>
                    <a:pt x="20661" y="12339"/>
                    <a:pt x="16904" y="16095"/>
                  </a:cubicBezTo>
                  <a:cubicBezTo>
                    <a:pt x="13148" y="20791"/>
                    <a:pt x="7513" y="20791"/>
                    <a:pt x="2818" y="17034"/>
                  </a:cubicBezTo>
                  <a:cubicBezTo>
                    <a:pt x="-939" y="13278"/>
                    <a:pt x="-939" y="6704"/>
                    <a:pt x="2818" y="2948"/>
                  </a:cubicBezTo>
                  <a:cubicBezTo>
                    <a:pt x="6574" y="-809"/>
                    <a:pt x="12209" y="-809"/>
                    <a:pt x="16904" y="2008"/>
                  </a:cubicBezTo>
                  <a:close/>
                </a:path>
              </a:pathLst>
            </a:custGeom>
            <a:solidFill>
              <a:srgbClr val="FEC5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3" name="Freeform 20"/>
            <p:cNvSpPr/>
            <p:nvPr/>
          </p:nvSpPr>
          <p:spPr>
            <a:xfrm>
              <a:off x="834082" y="1255694"/>
              <a:ext cx="306268" cy="3045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2" h="19614" fill="norm" stroke="1" extrusionOk="0">
                  <a:moveTo>
                    <a:pt x="16904" y="2818"/>
                  </a:moveTo>
                  <a:cubicBezTo>
                    <a:pt x="20661" y="6574"/>
                    <a:pt x="20661" y="12209"/>
                    <a:pt x="16904" y="15965"/>
                  </a:cubicBezTo>
                  <a:cubicBezTo>
                    <a:pt x="13148" y="20661"/>
                    <a:pt x="6574" y="20661"/>
                    <a:pt x="2818" y="16904"/>
                  </a:cubicBezTo>
                  <a:cubicBezTo>
                    <a:pt x="-939" y="13148"/>
                    <a:pt x="-939" y="6574"/>
                    <a:pt x="2818" y="2818"/>
                  </a:cubicBezTo>
                  <a:cubicBezTo>
                    <a:pt x="6574" y="-939"/>
                    <a:pt x="12209" y="-939"/>
                    <a:pt x="16904" y="2818"/>
                  </a:cubicBezTo>
                  <a:close/>
                </a:path>
              </a:pathLst>
            </a:custGeom>
            <a:solidFill>
              <a:srgbClr val="E93C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4" name="Freeform 21"/>
            <p:cNvSpPr/>
            <p:nvPr/>
          </p:nvSpPr>
          <p:spPr>
            <a:xfrm>
              <a:off x="1200456" y="1667702"/>
              <a:ext cx="395335" cy="383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4" h="21000" fill="norm" stroke="1" extrusionOk="0">
                  <a:moveTo>
                    <a:pt x="4436" y="1200"/>
                  </a:moveTo>
                  <a:cubicBezTo>
                    <a:pt x="20636" y="16400"/>
                    <a:pt x="20636" y="16400"/>
                    <a:pt x="20636" y="16400"/>
                  </a:cubicBezTo>
                  <a:cubicBezTo>
                    <a:pt x="21407" y="17200"/>
                    <a:pt x="21407" y="18800"/>
                    <a:pt x="20636" y="20400"/>
                  </a:cubicBezTo>
                  <a:cubicBezTo>
                    <a:pt x="20636" y="20400"/>
                    <a:pt x="20636" y="20400"/>
                    <a:pt x="20636" y="20400"/>
                  </a:cubicBezTo>
                  <a:cubicBezTo>
                    <a:pt x="19864" y="21200"/>
                    <a:pt x="17550" y="21200"/>
                    <a:pt x="16778" y="20400"/>
                  </a:cubicBezTo>
                  <a:cubicBezTo>
                    <a:pt x="578" y="5200"/>
                    <a:pt x="578" y="5200"/>
                    <a:pt x="578" y="5200"/>
                  </a:cubicBezTo>
                  <a:cubicBezTo>
                    <a:pt x="-193" y="3600"/>
                    <a:pt x="-193" y="2000"/>
                    <a:pt x="578" y="1200"/>
                  </a:cubicBezTo>
                  <a:cubicBezTo>
                    <a:pt x="578" y="1200"/>
                    <a:pt x="578" y="1200"/>
                    <a:pt x="578" y="1200"/>
                  </a:cubicBezTo>
                  <a:cubicBezTo>
                    <a:pt x="2121" y="-400"/>
                    <a:pt x="3664" y="-400"/>
                    <a:pt x="4436" y="1200"/>
                  </a:cubicBezTo>
                  <a:close/>
                </a:path>
              </a:pathLst>
            </a:custGeom>
            <a:solidFill>
              <a:srgbClr val="B3B3B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5" name="Freeform 22"/>
            <p:cNvSpPr/>
            <p:nvPr/>
          </p:nvSpPr>
          <p:spPr>
            <a:xfrm>
              <a:off x="1507968" y="574128"/>
              <a:ext cx="944576" cy="2247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0" h="19960" fill="norm" stroke="1" extrusionOk="0">
                  <a:moveTo>
                    <a:pt x="8128" y="9405"/>
                  </a:moveTo>
                  <a:cubicBezTo>
                    <a:pt x="1504" y="11977"/>
                    <a:pt x="-2528" y="16734"/>
                    <a:pt x="1792" y="19048"/>
                  </a:cubicBezTo>
                  <a:cubicBezTo>
                    <a:pt x="6400" y="21491"/>
                    <a:pt x="15328" y="18405"/>
                    <a:pt x="17920" y="16991"/>
                  </a:cubicBezTo>
                  <a:cubicBezTo>
                    <a:pt x="18496" y="16734"/>
                    <a:pt x="19072" y="16220"/>
                    <a:pt x="18784" y="15705"/>
                  </a:cubicBezTo>
                  <a:cubicBezTo>
                    <a:pt x="16480" y="10820"/>
                    <a:pt x="13888" y="6062"/>
                    <a:pt x="11296" y="1305"/>
                  </a:cubicBezTo>
                  <a:cubicBezTo>
                    <a:pt x="10720" y="405"/>
                    <a:pt x="8992" y="-109"/>
                    <a:pt x="6976" y="20"/>
                  </a:cubicBezTo>
                  <a:cubicBezTo>
                    <a:pt x="5248" y="277"/>
                    <a:pt x="4096" y="1177"/>
                    <a:pt x="4384" y="1948"/>
                  </a:cubicBezTo>
                  <a:lnTo>
                    <a:pt x="8128" y="9405"/>
                  </a:ln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6" name="Freeform 23"/>
            <p:cNvSpPr/>
            <p:nvPr/>
          </p:nvSpPr>
          <p:spPr>
            <a:xfrm>
              <a:off x="0" y="1179373"/>
              <a:ext cx="536630" cy="475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6" h="19762" fill="norm" stroke="1" extrusionOk="0">
                  <a:moveTo>
                    <a:pt x="18482" y="17081"/>
                  </a:moveTo>
                  <a:cubicBezTo>
                    <a:pt x="16901" y="20081"/>
                    <a:pt x="12687" y="20681"/>
                    <a:pt x="9526" y="18281"/>
                  </a:cubicBezTo>
                  <a:cubicBezTo>
                    <a:pt x="3204" y="13481"/>
                    <a:pt x="3204" y="13481"/>
                    <a:pt x="3204" y="13481"/>
                  </a:cubicBezTo>
                  <a:cubicBezTo>
                    <a:pt x="43" y="11081"/>
                    <a:pt x="-1011" y="6281"/>
                    <a:pt x="1096" y="2681"/>
                  </a:cubicBezTo>
                  <a:cubicBezTo>
                    <a:pt x="3204" y="-319"/>
                    <a:pt x="7418" y="-919"/>
                    <a:pt x="10579" y="1481"/>
                  </a:cubicBezTo>
                  <a:cubicBezTo>
                    <a:pt x="16901" y="6281"/>
                    <a:pt x="16901" y="6281"/>
                    <a:pt x="16901" y="6281"/>
                  </a:cubicBezTo>
                  <a:cubicBezTo>
                    <a:pt x="20062" y="8681"/>
                    <a:pt x="20589" y="13481"/>
                    <a:pt x="18482" y="17081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7" name="Freeform 24"/>
            <p:cNvSpPr/>
            <p:nvPr/>
          </p:nvSpPr>
          <p:spPr>
            <a:xfrm>
              <a:off x="258" y="1658153"/>
              <a:ext cx="623791" cy="541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36" h="19914" fill="norm" stroke="1" extrusionOk="0">
                  <a:moveTo>
                    <a:pt x="18880" y="17069"/>
                  </a:moveTo>
                  <a:cubicBezTo>
                    <a:pt x="17041" y="20230"/>
                    <a:pt x="13365" y="20757"/>
                    <a:pt x="10607" y="18650"/>
                  </a:cubicBezTo>
                  <a:cubicBezTo>
                    <a:pt x="2795" y="11801"/>
                    <a:pt x="2795" y="11801"/>
                    <a:pt x="2795" y="11801"/>
                  </a:cubicBezTo>
                  <a:cubicBezTo>
                    <a:pt x="37" y="9694"/>
                    <a:pt x="-882" y="5479"/>
                    <a:pt x="956" y="2845"/>
                  </a:cubicBezTo>
                  <a:cubicBezTo>
                    <a:pt x="2795" y="-316"/>
                    <a:pt x="6471" y="-843"/>
                    <a:pt x="9229" y="1264"/>
                  </a:cubicBezTo>
                  <a:cubicBezTo>
                    <a:pt x="17041" y="8113"/>
                    <a:pt x="17041" y="8113"/>
                    <a:pt x="17041" y="8113"/>
                  </a:cubicBezTo>
                  <a:cubicBezTo>
                    <a:pt x="19799" y="10220"/>
                    <a:pt x="20718" y="14435"/>
                    <a:pt x="18880" y="17069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148" name="Freeform 25"/>
            <p:cNvSpPr/>
            <p:nvPr/>
          </p:nvSpPr>
          <p:spPr>
            <a:xfrm>
              <a:off x="1901276" y="2633165"/>
              <a:ext cx="972764" cy="1182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59" y="21600"/>
                  </a:moveTo>
                  <a:lnTo>
                    <a:pt x="0" y="18230"/>
                  </a:lnTo>
                  <a:lnTo>
                    <a:pt x="15641" y="0"/>
                  </a:lnTo>
                  <a:lnTo>
                    <a:pt x="21600" y="3370"/>
                  </a:lnTo>
                  <a:lnTo>
                    <a:pt x="5959" y="21600"/>
                  </a:lnTo>
                  <a:close/>
                </a:path>
              </a:pathLst>
            </a:custGeom>
            <a:solidFill>
              <a:srgbClr val="FFCA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&lt;ImageView…"/>
          <p:cNvSpPr txBox="1"/>
          <p:nvPr/>
        </p:nvSpPr>
        <p:spPr>
          <a:xfrm>
            <a:off x="845561" y="1265555"/>
            <a:ext cx="4214526" cy="1894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&lt;</a:t>
            </a:r>
            <a:r>
              <a:t>ImageView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android:id="@+id/ivSceenshot"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android:layout_width="216dp"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android:layout_height="122dp"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android:layout_marginLeft="8dp"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android:scaleType="centerCrop"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app:</a:t>
            </a:r>
            <a:r>
              <a:rPr>
                <a:solidFill>
                  <a:srgbClr val="FF0600"/>
                </a:solidFill>
              </a:rPr>
              <a:t>imgUrl-corners</a:t>
            </a:r>
            <a:r>
              <a:t>="@{screenshot.url}"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app:</a:t>
            </a:r>
            <a:r>
              <a:rPr>
                <a:solidFill>
                  <a:srgbClr val="FF0300"/>
                </a:solidFill>
              </a:rPr>
              <a:t>corner</a:t>
            </a:r>
            <a:r>
              <a:t>="@{5}"</a:t>
            </a:r>
            <a:r>
              <a:rPr b="0"/>
              <a:t>/&gt;</a:t>
            </a:r>
            <a:endParaRPr b="0"/>
          </a:p>
        </p:txBody>
      </p:sp>
      <p:sp>
        <p:nvSpPr>
          <p:cNvPr id="198" name="自定义控件属性"/>
          <p:cNvSpPr txBox="1"/>
          <p:nvPr/>
        </p:nvSpPr>
        <p:spPr>
          <a:xfrm>
            <a:off x="4456429" y="176529"/>
            <a:ext cx="1882141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pPr/>
            <a:r>
              <a:t>自定义控件属性</a:t>
            </a:r>
          </a:p>
        </p:txBody>
      </p:sp>
      <p:sp>
        <p:nvSpPr>
          <p:cNvPr id="199" name="@BindingAdapter({&quot;imgUrl-corners&quot;, “corner&quot;})…"/>
          <p:cNvSpPr txBox="1"/>
          <p:nvPr/>
        </p:nvSpPr>
        <p:spPr>
          <a:xfrm>
            <a:off x="876245" y="3815080"/>
            <a:ext cx="11112077" cy="231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@BindingAdapter({</a:t>
            </a:r>
            <a:r>
              <a:rPr b="1"/>
              <a:t>"imgUrl-corners"</a:t>
            </a:r>
            <a:r>
              <a:t>, </a:t>
            </a:r>
            <a:r>
              <a:rPr b="1"/>
              <a:t>“corner"</a:t>
            </a:r>
            <a:r>
              <a:t>})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public static void </a:t>
            </a:r>
            <a:r>
              <a:t>loadImageUrl(ImageView imageView, String url, </a:t>
            </a:r>
            <a:r>
              <a:rPr b="1"/>
              <a:t>int </a:t>
            </a:r>
            <a:r>
              <a:t>corners) { 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Glide.</a:t>
            </a:r>
            <a:r>
              <a:rPr i="1"/>
              <a:t>with</a:t>
            </a:r>
            <a:r>
              <a:t>(imageView.getContext()).load(url)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.apply(RequestOptions.</a:t>
            </a:r>
            <a:r>
              <a:rPr i="1"/>
              <a:t>bitmapTransform</a:t>
            </a:r>
            <a:r>
              <a:t>(</a:t>
            </a:r>
            <a:r>
              <a:rPr b="1"/>
              <a:t>new </a:t>
            </a:r>
            <a:r>
              <a:t>MultiTransformation(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    </a:t>
            </a:r>
            <a:r>
              <a:rPr b="1"/>
              <a:t>new </a:t>
            </a:r>
            <a:r>
              <a:t>CenterCrop(),</a:t>
            </a:r>
          </a:p>
          <a:p>
            <a:pPr lvl="3" indent="685800"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        </a:t>
            </a:r>
            <a:r>
              <a:rPr b="1"/>
              <a:t>new </a:t>
            </a:r>
            <a:r>
              <a:t>RoundedCornersTransformation(DenyUtil.</a:t>
            </a:r>
            <a:r>
              <a:rPr i="1"/>
              <a:t>dip2px</a:t>
            </a:r>
            <a:r>
              <a:t>(imageView.getContext(), corners), 0, RoundedCornersTransformation.CornerType.</a:t>
            </a:r>
            <a:r>
              <a:rPr b="1" i="1"/>
              <a:t>ALL</a:t>
            </a:r>
            <a:r>
              <a:t>))))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.into(imageView);</a:t>
            </a:r>
          </a:p>
          <a:p>
            <a:pPr defTabSz="457200">
              <a:lnSpc>
                <a:spcPts val="3100"/>
              </a:lnSpc>
              <a:defRPr sz="13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00" name="通过@BindingAdapter注解…"/>
          <p:cNvSpPr txBox="1"/>
          <p:nvPr/>
        </p:nvSpPr>
        <p:spPr>
          <a:xfrm>
            <a:off x="5967730" y="1259205"/>
            <a:ext cx="3596653" cy="104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通过@BindingAdapter注解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将自定义的属性和具体对应的某个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static方法进行关联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标题 1"/>
          <p:cNvSpPr txBox="1"/>
          <p:nvPr>
            <p:ph type="title"/>
          </p:nvPr>
        </p:nvSpPr>
        <p:spPr>
          <a:xfrm>
            <a:off x="252555" y="67702"/>
            <a:ext cx="10515601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databinding的三种viewModel</a:t>
            </a:r>
          </a:p>
        </p:txBody>
      </p:sp>
      <p:sp>
        <p:nvSpPr>
          <p:cNvPr id="203" name="继承Object"/>
          <p:cNvSpPr txBox="1"/>
          <p:nvPr/>
        </p:nvSpPr>
        <p:spPr>
          <a:xfrm>
            <a:off x="5040630" y="1217930"/>
            <a:ext cx="1222026" cy="40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继承Object</a:t>
            </a:r>
          </a:p>
        </p:txBody>
      </p:sp>
      <p:sp>
        <p:nvSpPr>
          <p:cNvPr id="204" name="就是普通的实体类…"/>
          <p:cNvSpPr txBox="1"/>
          <p:nvPr/>
        </p:nvSpPr>
        <p:spPr>
          <a:xfrm>
            <a:off x="4799026" y="1878330"/>
            <a:ext cx="2162434" cy="1005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就是普通的实体类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每次刷新数据需要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binding.setXXX(xxx)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标题 1"/>
          <p:cNvSpPr txBox="1"/>
          <p:nvPr>
            <p:ph type="title"/>
          </p:nvPr>
        </p:nvSpPr>
        <p:spPr>
          <a:xfrm>
            <a:off x="303355" y="80402"/>
            <a:ext cx="10515601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databinding的三种viewModel</a:t>
            </a:r>
          </a:p>
        </p:txBody>
      </p:sp>
      <p:sp>
        <p:nvSpPr>
          <p:cNvPr id="207" name="使用ObservableFields"/>
          <p:cNvSpPr txBox="1"/>
          <p:nvPr/>
        </p:nvSpPr>
        <p:spPr>
          <a:xfrm>
            <a:off x="274955" y="760730"/>
            <a:ext cx="234013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使用ObservableFields</a:t>
            </a:r>
          </a:p>
        </p:txBody>
      </p:sp>
      <p:sp>
        <p:nvSpPr>
          <p:cNvPr id="208" name="public class User{…"/>
          <p:cNvSpPr txBox="1"/>
          <p:nvPr/>
        </p:nvSpPr>
        <p:spPr>
          <a:xfrm>
            <a:off x="336402" y="1207672"/>
            <a:ext cx="7564101" cy="153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public class User{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public final ObservableField&lt;String&gt; userName = new ObservableField&lt;&gt;();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public final ObservableField&lt;String&gt; userPassword = new ObservableField&lt;&gt;();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}</a:t>
            </a:r>
          </a:p>
          <a:p>
            <a:pPr>
              <a:defRPr sz="1600">
                <a:solidFill>
                  <a:srgbClr val="FFFFFF"/>
                </a:solidFill>
              </a:defRPr>
            </a:pP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</a:t>
            </a:r>
          </a:p>
        </p:txBody>
      </p:sp>
      <p:sp>
        <p:nvSpPr>
          <p:cNvPr id="209" name="final User user=new User(&quot;Michael&quot;,&quot;1234&quot;);…"/>
          <p:cNvSpPr txBox="1"/>
          <p:nvPr/>
        </p:nvSpPr>
        <p:spPr>
          <a:xfrm>
            <a:off x="-153658" y="2632514"/>
            <a:ext cx="7217480" cy="2606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lvl="1">
              <a:defRPr>
                <a:solidFill>
                  <a:srgbClr val="FFFFFF"/>
                </a:solidFill>
              </a:defRPr>
            </a:pPr>
            <a:r>
              <a:t>final User user=new User("Michael","1234");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binding.setUser(user);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binding.loginBtn.setOnClickListener(new View.OnClickListener() {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    @Override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    public void onClick(View v) {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        </a:t>
            </a:r>
            <a:r>
              <a:rPr>
                <a:solidFill>
                  <a:srgbClr val="FF0600"/>
                </a:solidFill>
              </a:rPr>
              <a:t>user. userName.set(“123”);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    }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        });</a:t>
            </a:r>
          </a:p>
        </p:txBody>
      </p:sp>
      <p:sp>
        <p:nvSpPr>
          <p:cNvPr id="210" name="ObservableFields来代替原生的各种…"/>
          <p:cNvSpPr txBox="1"/>
          <p:nvPr/>
        </p:nvSpPr>
        <p:spPr>
          <a:xfrm>
            <a:off x="7682230" y="2119630"/>
            <a:ext cx="3888765" cy="164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ObservableFields来代替原生的各种</a:t>
            </a:r>
          </a:p>
          <a:p>
            <a: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基本类型和复杂类型,调用的时候需要</a:t>
            </a:r>
          </a:p>
          <a:p>
            <a: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viewModel.fieldName.set(“xxx”)</a:t>
            </a:r>
          </a:p>
          <a:p>
            <a: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相对比较麻烦,侵入性非常强</a:t>
            </a:r>
          </a:p>
          <a:p>
            <a: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还不支持第三方库json转换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标题 1"/>
          <p:cNvSpPr txBox="1"/>
          <p:nvPr>
            <p:ph type="title"/>
          </p:nvPr>
        </p:nvSpPr>
        <p:spPr>
          <a:xfrm>
            <a:off x="303355" y="80402"/>
            <a:ext cx="10515601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databinding的三种viewModel</a:t>
            </a:r>
          </a:p>
        </p:txBody>
      </p:sp>
      <p:sp>
        <p:nvSpPr>
          <p:cNvPr id="213" name="继承BaseObservable"/>
          <p:cNvSpPr txBox="1"/>
          <p:nvPr/>
        </p:nvSpPr>
        <p:spPr>
          <a:xfrm>
            <a:off x="549257" y="963930"/>
            <a:ext cx="2251396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继承BaseObservable</a:t>
            </a:r>
          </a:p>
        </p:txBody>
      </p:sp>
      <p:sp>
        <p:nvSpPr>
          <p:cNvPr id="214" name="class User extends BaseObservable {…"/>
          <p:cNvSpPr txBox="1"/>
          <p:nvPr/>
        </p:nvSpPr>
        <p:spPr>
          <a:xfrm>
            <a:off x="175488" y="2007772"/>
            <a:ext cx="4804877" cy="420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solidFill>
                  <a:srgbClr val="FFFFFF"/>
                </a:solidFill>
              </a:defRPr>
            </a:pPr>
            <a:r>
              <a:t>class User extends BaseObservable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private String userName;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private String userPassword;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public User(String userName, String userPassword)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this.userName = userName;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this.userPassword = userPassword;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@Bindable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public String getUserName()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return userName;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public void setUserName(String userName)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this.userName = userName;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</a:t>
            </a:r>
            <a:r>
              <a:rPr>
                <a:solidFill>
                  <a:srgbClr val="FF000C"/>
                </a:solidFill>
              </a:rPr>
              <a:t> notifyPropertyChanged(BR.userName);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}</a:t>
            </a:r>
          </a:p>
        </p:txBody>
      </p:sp>
      <p:sp>
        <p:nvSpPr>
          <p:cNvPr id="215" name="final User user=new User(&quot;Michael&quot;,&quot;1234&quot;);…"/>
          <p:cNvSpPr txBox="1"/>
          <p:nvPr/>
        </p:nvSpPr>
        <p:spPr>
          <a:xfrm>
            <a:off x="5243842" y="2773679"/>
            <a:ext cx="6493035" cy="2263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lvl="1">
              <a:defRPr sz="1600">
                <a:solidFill>
                  <a:srgbClr val="FFFFFF"/>
                </a:solidFill>
              </a:defRPr>
            </a:pPr>
            <a:r>
              <a:t>final User user=new User("Michael","1234");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binding.setUser(user);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binding.loginBtn.setOnClickListener(new View.OnClickListener() {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    @Override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    public void onClick(View v) {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        user.setUserName("qianrushi");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    }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        });</a:t>
            </a:r>
          </a:p>
        </p:txBody>
      </p:sp>
      <p:sp>
        <p:nvSpPr>
          <p:cNvPr id="216" name="可以直接操作viewModel更改视图,而且是局部刷新"/>
          <p:cNvSpPr txBox="1"/>
          <p:nvPr/>
        </p:nvSpPr>
        <p:spPr>
          <a:xfrm>
            <a:off x="5750385" y="1543733"/>
            <a:ext cx="5133787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可以直接操作viewModel更改视图,而且是局部刷新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标题 1"/>
          <p:cNvSpPr txBox="1"/>
          <p:nvPr>
            <p:ph type="title"/>
          </p:nvPr>
        </p:nvSpPr>
        <p:spPr>
          <a:xfrm>
            <a:off x="3835400" y="461402"/>
            <a:ext cx="10515600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databinding双向绑定</a:t>
            </a:r>
          </a:p>
        </p:txBody>
      </p:sp>
      <p:sp>
        <p:nvSpPr>
          <p:cNvPr id="219" name="&lt;EditText android:text=&quot;@={user.firstName}&quot; .../&gt;"/>
          <p:cNvSpPr txBox="1"/>
          <p:nvPr/>
        </p:nvSpPr>
        <p:spPr>
          <a:xfrm>
            <a:off x="553964" y="1541780"/>
            <a:ext cx="5521472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3500"/>
              </a:lnSpc>
              <a:defRPr sz="14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pPr>
            <a:r>
              <a:t>    &lt;EditText android:text="</a:t>
            </a:r>
            <a:r>
              <a:rPr>
                <a:solidFill>
                  <a:srgbClr val="FF0F00"/>
                </a:solidFill>
              </a:rPr>
              <a:t>@=</a:t>
            </a:r>
            <a:r>
              <a:t>{user.firstName}" .../&gt;</a:t>
            </a:r>
          </a:p>
        </p:txBody>
      </p:sp>
      <p:sp>
        <p:nvSpPr>
          <p:cNvPr id="220" name="EditText text绑定最容易,只要@=“xxx”即可…"/>
          <p:cNvSpPr txBox="1"/>
          <p:nvPr/>
        </p:nvSpPr>
        <p:spPr>
          <a:xfrm>
            <a:off x="6069330" y="1624330"/>
            <a:ext cx="4447540" cy="1005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EditText text绑定最容易,只要@=“xxx”即可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还有一些其他的控件属性可以这样简单绑定</a:t>
            </a:r>
          </a:p>
        </p:txBody>
      </p:sp>
      <p:sp>
        <p:nvSpPr>
          <p:cNvPr id="221" name="AbsListView android:selectedItemPosition…"/>
          <p:cNvSpPr txBox="1"/>
          <p:nvPr/>
        </p:nvSpPr>
        <p:spPr>
          <a:xfrm>
            <a:off x="313658" y="2945305"/>
            <a:ext cx="12232641" cy="28166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AbsListView android:selectedItemPosition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CalendarView android:date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CompoundButton android:checked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DatePicker android:year, android:month, android:day (yes, these are synthetic, but we had a listener, so we thought you’d want to use them)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NumberPicker android:value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RadioGroup android:checkedButton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RatingBar android:rating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SeekBar android:progress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TabHost android:currentTab (you probably don’t care, but we had the listener)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TextView android:text</a:t>
            </a:r>
          </a:p>
          <a:p>
            <a:pPr marL="457200" indent="-317500" defTabSz="457200">
              <a:lnSpc>
                <a:spcPts val="3600"/>
              </a:lnSpc>
              <a:buClr>
                <a:srgbClr val="373737"/>
              </a:buClr>
              <a:buSzPct val="100000"/>
              <a:buFont typeface="Helvetica Neue Light"/>
              <a:buChar char="▪"/>
              <a:defRPr sz="15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TimePicker android:hour, android:minute (again, synthetic, but we had the listener)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标题 1"/>
          <p:cNvSpPr txBox="1"/>
          <p:nvPr>
            <p:ph type="title"/>
          </p:nvPr>
        </p:nvSpPr>
        <p:spPr>
          <a:xfrm>
            <a:off x="3467100" y="118502"/>
            <a:ext cx="10515600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databinding自定义双向绑定</a:t>
            </a:r>
          </a:p>
        </p:txBody>
      </p:sp>
      <p:sp>
        <p:nvSpPr>
          <p:cNvPr id="224" name="&lt;com.google.android.flexbox.FlexboxLayout…"/>
          <p:cNvSpPr txBox="1"/>
          <p:nvPr/>
        </p:nvSpPr>
        <p:spPr>
          <a:xfrm>
            <a:off x="1303158" y="2291080"/>
            <a:ext cx="5242284" cy="1285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&lt;</a:t>
            </a:r>
            <a:r>
              <a:t>com.google.android.flexbox.FlexboxLayout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android:id="@+id/platformContain"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app:checkedPlatform="@={viewModel.playPlayformSet}"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app:fillIntoPlatform="@{viewModel.platformList}"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/</a:t>
            </a:r>
            <a:r>
              <a:rPr b="0"/>
              <a:t>&gt;</a:t>
            </a:r>
            <a:endParaRPr b="0"/>
          </a:p>
        </p:txBody>
      </p:sp>
      <p:pic>
        <p:nvPicPr>
          <p:cNvPr id="225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42270" y="901700"/>
            <a:ext cx="3189425" cy="587818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@BindingAdapter({&quot;fillIntoPlatform&quot;, &quot;checkedPlatform&quot;})…"/>
          <p:cNvSpPr txBox="1"/>
          <p:nvPr/>
        </p:nvSpPr>
        <p:spPr>
          <a:xfrm>
            <a:off x="630529" y="1313180"/>
            <a:ext cx="10930941" cy="4333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@BindingAdapter({</a:t>
            </a:r>
            <a:r>
              <a:t>"</a:t>
            </a:r>
            <a:r>
              <a:rPr>
                <a:solidFill>
                  <a:srgbClr val="FF0000"/>
                </a:solidFill>
              </a:rPr>
              <a:t>fillIntoPlatform</a:t>
            </a:r>
            <a:r>
              <a:t>"</a:t>
            </a:r>
            <a:r>
              <a:rPr b="0"/>
              <a:t>, </a:t>
            </a:r>
            <a:r>
              <a:t>"</a:t>
            </a:r>
            <a:r>
              <a:rPr>
                <a:solidFill>
                  <a:srgbClr val="FF1200"/>
                </a:solidFill>
              </a:rPr>
              <a:t>checkedPlatform</a:t>
            </a:r>
            <a:r>
              <a:t>"</a:t>
            </a:r>
            <a:r>
              <a:rPr b="0"/>
              <a:t>})</a:t>
            </a:r>
            <a:endParaRPr b="0"/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public static void </a:t>
            </a:r>
            <a:r>
              <a:t>generatePlatform(ViewGroup viewGroup, List&lt;String&gt; platformList, Set&lt;String&gt; playingPlatformSet)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if </a:t>
            </a:r>
            <a:r>
              <a:t>(platformList == </a:t>
            </a:r>
            <a:r>
              <a:rPr b="1"/>
              <a:t>null</a:t>
            </a:r>
            <a:r>
              <a:t>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 b="1"/>
              <a:t>return</a:t>
            </a:r>
            <a:r>
              <a:t>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viewGroup.removeAllViews();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LayoutInflater inflater = LayoutInflater.</a:t>
            </a:r>
            <a:r>
              <a:rPr i="1"/>
              <a:t>from</a:t>
            </a:r>
            <a:r>
              <a:t>(viewGroup.getContext());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for </a:t>
            </a:r>
            <a:r>
              <a:t>(String platform : platformList)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CheckBox cb = (CheckBox) inflater.inflate(R.layout.</a:t>
            </a:r>
            <a:r>
              <a:rPr b="1" i="1"/>
              <a:t>view_platform_checkbox</a:t>
            </a:r>
            <a:r>
              <a:t>, </a:t>
            </a:r>
            <a:r>
              <a:rPr b="1"/>
              <a:t>null</a:t>
            </a:r>
            <a:r>
              <a:t>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FlexboxLayout.LayoutParams lp = </a:t>
            </a:r>
            <a:r>
              <a:rPr b="1"/>
              <a:t>new </a:t>
            </a:r>
            <a:r>
              <a:t>FlexboxLayout.LayoutParams(</a:t>
            </a:r>
            <a:r>
              <a:rPr b="1"/>
              <a:t>new </a:t>
            </a:r>
            <a:r>
              <a:t>ViewGroup.LayoutParams(ViewGroup.LayoutParams.</a:t>
            </a:r>
            <a:r>
              <a:rPr b="1" i="1"/>
              <a:t>WRAP_CONTENT</a:t>
            </a:r>
            <a:r>
              <a:t>, DenyUtil.</a:t>
            </a:r>
            <a:r>
              <a:rPr i="1"/>
              <a:t>dip2px</a:t>
            </a:r>
            <a:r>
              <a:t>(viewGroup.getContext(), 30)));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lp.</a:t>
            </a:r>
            <a:r>
              <a:rPr b="1"/>
              <a:t>bottomMargin </a:t>
            </a:r>
            <a:r>
              <a:t>= DenyUtil.</a:t>
            </a:r>
            <a:r>
              <a:rPr i="1"/>
              <a:t>dip2px</a:t>
            </a:r>
            <a:r>
              <a:t>(viewGroup.getContext(), 4);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lp.</a:t>
            </a:r>
            <a:r>
              <a:rPr b="1"/>
              <a:t>rightMargin </a:t>
            </a:r>
            <a:r>
              <a:t>= DenyUtil.</a:t>
            </a:r>
            <a:r>
              <a:rPr i="1"/>
              <a:t>dip2px</a:t>
            </a:r>
            <a:r>
              <a:t>(viewGroup.getContext(), 4);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cb.setLayoutParams(lp);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cb.setChecked(playingPlatformSet.contains(platform));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cb.setText(platform);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cb.setOnCheckedChangeListener(</a:t>
            </a:r>
            <a:r>
              <a:rPr i="1"/>
              <a:t>mOnCheckboxCheckedChangeListener</a:t>
            </a:r>
            <a:r>
              <a:t>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viewGroup.addView(cb);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28" name="文本"/>
          <p:cNvSpPr txBox="1"/>
          <p:nvPr/>
        </p:nvSpPr>
        <p:spPr>
          <a:xfrm>
            <a:off x="5815330" y="3224530"/>
            <a:ext cx="561340" cy="4089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229" name="先正向绑定"/>
          <p:cNvSpPr txBox="1"/>
          <p:nvPr/>
        </p:nvSpPr>
        <p:spPr>
          <a:xfrm>
            <a:off x="4989830" y="410113"/>
            <a:ext cx="1564640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3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lvl1pPr>
          </a:lstStyle>
          <a:p>
            <a:pPr/>
            <a:r>
              <a:t>先正向绑定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@InverseBindingAdapter(attribute = &quot;checkedPlatform&quot;, event = &quot;childCheckboxChange&quot;)…"/>
          <p:cNvSpPr txBox="1"/>
          <p:nvPr/>
        </p:nvSpPr>
        <p:spPr>
          <a:xfrm>
            <a:off x="528929" y="1376680"/>
            <a:ext cx="7903107" cy="250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@InverseBindingAdapter(attribute = </a:t>
            </a:r>
            <a:r>
              <a:rPr b="1"/>
              <a:t>"checkedPlatform"</a:t>
            </a:r>
            <a:r>
              <a:t>, event = </a:t>
            </a:r>
            <a:r>
              <a:rPr b="1"/>
              <a:t>"childCheckboxChange"</a:t>
            </a:r>
            <a:r>
              <a:t>)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public static </a:t>
            </a:r>
            <a:r>
              <a:t>Set&lt;String&gt; inverseChildCheckboxChange(ViewGroup viewGroup)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Set&lt;String&gt; playingSet = </a:t>
            </a:r>
            <a:r>
              <a:rPr b="1"/>
              <a:t>new </a:t>
            </a:r>
            <a:r>
              <a:t>HashSet&lt;&gt;();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for </a:t>
            </a:r>
            <a:r>
              <a:t>(</a:t>
            </a:r>
            <a:r>
              <a:rPr b="1"/>
              <a:t>int </a:t>
            </a:r>
            <a:r>
              <a:t>i = 0; i &lt; viewGroup.getChildCount(); i++)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CheckBox cb = (CheckBox) viewGroup.getChildAt(i);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</a:t>
            </a:r>
            <a:r>
              <a:rPr b="1"/>
              <a:t>if </a:t>
            </a:r>
            <a:r>
              <a:t>(cb.isChecked()) {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playingSet.add(cb.getText().toString());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}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return </a:t>
            </a:r>
            <a:r>
              <a:t>playingSet;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32" name="文本"/>
          <p:cNvSpPr txBox="1"/>
          <p:nvPr/>
        </p:nvSpPr>
        <p:spPr>
          <a:xfrm>
            <a:off x="5815329" y="3224529"/>
            <a:ext cx="561341" cy="4089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233" name="再反向绑定"/>
          <p:cNvSpPr txBox="1"/>
          <p:nvPr/>
        </p:nvSpPr>
        <p:spPr>
          <a:xfrm>
            <a:off x="4989829" y="410113"/>
            <a:ext cx="1564641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3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lvl1pPr>
          </a:lstStyle>
          <a:p>
            <a:pPr/>
            <a:r>
              <a:t>再反向绑定</a:t>
            </a:r>
          </a:p>
        </p:txBody>
      </p:sp>
      <p:sp>
        <p:nvSpPr>
          <p:cNvPr id="234" name="这里所做的是监听自定义属性childCheckboxChange发生的时候,…"/>
          <p:cNvSpPr txBox="1"/>
          <p:nvPr/>
        </p:nvSpPr>
        <p:spPr>
          <a:xfrm>
            <a:off x="455930" y="4227830"/>
            <a:ext cx="6810224" cy="7264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这里所做的是监听自定义属性</a:t>
            </a:r>
            <a:r>
              <a:rPr b="1"/>
              <a:t>childCheckboxChange发生的时候,</a:t>
            </a:r>
            <a:endParaRPr b="1"/>
          </a:p>
          <a:p>
            <a:pPr>
              <a:defRPr b="1">
                <a:solidFill>
                  <a:srgbClr val="FFFFFF"/>
                </a:solidFill>
              </a:defRPr>
            </a:pPr>
            <a:r>
              <a:t>返回的 checkedPlatform属性的值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rivate static CompoundButton.OnCheckedChangeListener mOnCheckboxCheckedChangeListener = new CompoundButton.OnCheckedChangeListener() {…"/>
          <p:cNvSpPr txBox="1"/>
          <p:nvPr/>
        </p:nvSpPr>
        <p:spPr>
          <a:xfrm>
            <a:off x="177236" y="3237229"/>
            <a:ext cx="10770374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private static </a:t>
            </a:r>
            <a:r>
              <a:t>CompoundButton.OnCheckedChangeListener </a:t>
            </a:r>
            <a:r>
              <a:rPr i="1"/>
              <a:t>mOnCheckboxCheckedChangeListener </a:t>
            </a:r>
            <a:r>
              <a:t>= </a:t>
            </a:r>
            <a:r>
              <a:rPr b="1"/>
              <a:t>new </a:t>
            </a:r>
            <a:r>
              <a:t>CompoundButton.OnCheckedChangeListener() {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@Override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public void </a:t>
            </a:r>
            <a:r>
              <a:t>onCheckedChanged(CompoundButton buttonView, </a:t>
            </a:r>
            <a:r>
              <a:rPr b="1"/>
              <a:t>boolean </a:t>
            </a:r>
            <a:r>
              <a:t>isChecked) {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buttonView.setChecked(isChecked);</a:t>
            </a:r>
          </a:p>
          <a:p>
            <a:pPr defTabSz="457200">
              <a:lnSpc>
                <a:spcPts val="3400"/>
              </a:lnSpc>
              <a:defRPr i="1"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/>
              <a:t>        </a:t>
            </a:r>
            <a:r>
              <a:t>mCheckboxInverseBindingListener</a:t>
            </a:r>
            <a:r>
              <a:rPr i="0"/>
              <a:t>.onChange();</a:t>
            </a:r>
            <a:endParaRPr i="0"/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};</a:t>
            </a:r>
          </a:p>
        </p:txBody>
      </p:sp>
      <p:sp>
        <p:nvSpPr>
          <p:cNvPr id="237" name="线条"/>
          <p:cNvSpPr/>
          <p:nvPr/>
        </p:nvSpPr>
        <p:spPr>
          <a:xfrm flipH="1" flipV="1">
            <a:off x="5789388" y="4847616"/>
            <a:ext cx="1676138" cy="645262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38" name="@BindingAdapter(value = {&quot;childCheckboxChange&quot;}, requireAll = false)…"/>
          <p:cNvSpPr txBox="1"/>
          <p:nvPr/>
        </p:nvSpPr>
        <p:spPr>
          <a:xfrm>
            <a:off x="431608" y="991821"/>
            <a:ext cx="10311611" cy="2377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@BindingAdapter(value = {</a:t>
            </a:r>
            <a:r>
              <a:rPr b="1"/>
              <a:t>"childCheckboxChange"</a:t>
            </a:r>
            <a:r>
              <a:t>}, requireAll = </a:t>
            </a:r>
            <a:r>
              <a:rPr b="1"/>
              <a:t>false</a:t>
            </a:r>
            <a:r>
              <a:t>)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1"/>
              <a:t>public static void </a:t>
            </a:r>
            <a:r>
              <a:t>childCheckboxChange(ViewGroup viewGroup, </a:t>
            </a:r>
            <a:r>
              <a:rPr b="1"/>
              <a:t>final </a:t>
            </a:r>
            <a:r>
              <a:t>InverseBindingListener inverseBindingListener) {</a:t>
            </a:r>
          </a:p>
          <a:p>
            <a:pPr defTabSz="457200">
              <a:lnSpc>
                <a:spcPts val="3400"/>
              </a:lnSpc>
              <a:defRPr i="1"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i="0"/>
              <a:t>    </a:t>
            </a:r>
            <a:r>
              <a:t>mCheckboxInverseBindingListener </a:t>
            </a:r>
            <a:r>
              <a:rPr i="0"/>
              <a:t>= inverseBindingListener;</a:t>
            </a:r>
            <a:endParaRPr i="0"/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1"/>
              <a:t>for </a:t>
            </a:r>
            <a:r>
              <a:t>(</a:t>
            </a:r>
            <a:r>
              <a:rPr b="1"/>
              <a:t>int </a:t>
            </a:r>
            <a:r>
              <a:t>i = 0; i &lt; viewGroup.getChildCount(); i++) {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CheckBox cb = (CheckBox) viewGroup.getChildAt(i);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cb.setOnCheckedChangeListener(</a:t>
            </a:r>
            <a:r>
              <a:rPr i="1"/>
              <a:t>mOnCheckboxCheckedChangeListener</a:t>
            </a:r>
            <a:r>
              <a:t>);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}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}</a:t>
            </a:r>
          </a:p>
        </p:txBody>
      </p:sp>
      <p:sp>
        <p:nvSpPr>
          <p:cNvPr id="239" name="文本"/>
          <p:cNvSpPr txBox="1"/>
          <p:nvPr/>
        </p:nvSpPr>
        <p:spPr>
          <a:xfrm>
            <a:off x="5815329" y="3224529"/>
            <a:ext cx="561341" cy="4089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  <p:sp>
        <p:nvSpPr>
          <p:cNvPr id="240" name="通过@BindingAdapter自定义事件 inverseBindingListener.onchange()的时候触发"/>
          <p:cNvSpPr txBox="1"/>
          <p:nvPr/>
        </p:nvSpPr>
        <p:spPr>
          <a:xfrm>
            <a:off x="582929" y="308513"/>
            <a:ext cx="10972886" cy="472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3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lvl1pPr>
          </a:lstStyle>
          <a:p>
            <a:pPr/>
            <a:r>
              <a:t>通过@BindingAdapter自定义事件 inverseBindingListener.onchange()的时候触发</a:t>
            </a:r>
          </a:p>
        </p:txBody>
      </p:sp>
      <p:sp>
        <p:nvSpPr>
          <p:cNvPr id="241" name="当mCheckboxInverseBindingListener.onChange()触发的时候就会执行…"/>
          <p:cNvSpPr txBox="1"/>
          <p:nvPr/>
        </p:nvSpPr>
        <p:spPr>
          <a:xfrm>
            <a:off x="3028523" y="5418354"/>
            <a:ext cx="6940840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当mCheckboxInverseBindingListener.onChange()触发的时候就会执行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@InverseBindingAdapter(event = </a:t>
            </a:r>
            <a:r>
              <a:rPr b="1"/>
              <a:t>“childCheckboxChange"</a:t>
            </a:r>
            <a:r>
              <a:t>)</a:t>
            </a:r>
          </a:p>
          <a:p>
            <a:pPr defTabSz="457200">
              <a:lnSpc>
                <a:spcPts val="3400"/>
              </a:lnSpc>
              <a:defRPr sz="15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所对应的方法</a:t>
            </a:r>
          </a:p>
        </p:txBody>
      </p:sp>
      <p:sp>
        <p:nvSpPr>
          <p:cNvPr id="242" name="文本"/>
          <p:cNvSpPr txBox="1"/>
          <p:nvPr/>
        </p:nvSpPr>
        <p:spPr>
          <a:xfrm>
            <a:off x="5942330" y="3351530"/>
            <a:ext cx="561340" cy="408940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标题 1"/>
          <p:cNvSpPr txBox="1"/>
          <p:nvPr>
            <p:ph type="title"/>
          </p:nvPr>
        </p:nvSpPr>
        <p:spPr>
          <a:xfrm>
            <a:off x="177800" y="619261"/>
            <a:ext cx="10515600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databinding完结</a:t>
            </a:r>
          </a:p>
        </p:txBody>
      </p:sp>
      <p:sp>
        <p:nvSpPr>
          <p:cNvPr id="245" name="http://ued.local.17173.com/gitlab/chenzhiqiang_17173/databinding-learning"/>
          <p:cNvSpPr txBox="1"/>
          <p:nvPr/>
        </p:nvSpPr>
        <p:spPr>
          <a:xfrm>
            <a:off x="122889" y="2125980"/>
            <a:ext cx="7704422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http://ued.local.17173.com/gitlab/chenzhiqiang_17173/databinding-learning</a:t>
            </a:r>
          </a:p>
        </p:txBody>
      </p:sp>
      <p:sp>
        <p:nvSpPr>
          <p:cNvPr id="246" name="记忆点游戏详情页 databinding重构"/>
          <p:cNvSpPr txBox="1"/>
          <p:nvPr/>
        </p:nvSpPr>
        <p:spPr>
          <a:xfrm>
            <a:off x="112484" y="2726213"/>
            <a:ext cx="363583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记忆点游戏详情页 databinding重构</a:t>
            </a:r>
          </a:p>
        </p:txBody>
      </p:sp>
      <p:pic>
        <p:nvPicPr>
          <p:cNvPr id="247" name="databinding.gif" descr="databinding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201025" y="720923"/>
            <a:ext cx="3619500" cy="59436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形状"/>
          <p:cNvSpPr/>
          <p:nvPr/>
        </p:nvSpPr>
        <p:spPr>
          <a:xfrm>
            <a:off x="2112633" y="1155700"/>
            <a:ext cx="1270001" cy="127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4953" y="0"/>
                </a:moveTo>
                <a:lnTo>
                  <a:pt x="16647" y="0"/>
                </a:lnTo>
                <a:cubicBezTo>
                  <a:pt x="17357" y="0"/>
                  <a:pt x="17892" y="0"/>
                  <a:pt x="18346" y="30"/>
                </a:cubicBezTo>
                <a:cubicBezTo>
                  <a:pt x="18799" y="61"/>
                  <a:pt x="19171" y="121"/>
                  <a:pt x="19554" y="243"/>
                </a:cubicBezTo>
                <a:cubicBezTo>
                  <a:pt x="19973" y="395"/>
                  <a:pt x="20348" y="637"/>
                  <a:pt x="20656" y="944"/>
                </a:cubicBezTo>
                <a:cubicBezTo>
                  <a:pt x="20963" y="1252"/>
                  <a:pt x="21205" y="1627"/>
                  <a:pt x="21357" y="2046"/>
                </a:cubicBezTo>
                <a:cubicBezTo>
                  <a:pt x="21479" y="2429"/>
                  <a:pt x="21539" y="2801"/>
                  <a:pt x="21570" y="3257"/>
                </a:cubicBezTo>
                <a:cubicBezTo>
                  <a:pt x="21600" y="3713"/>
                  <a:pt x="21600" y="4254"/>
                  <a:pt x="21600" y="4975"/>
                </a:cubicBezTo>
                <a:lnTo>
                  <a:pt x="21600" y="16647"/>
                </a:lnTo>
                <a:cubicBezTo>
                  <a:pt x="21600" y="17357"/>
                  <a:pt x="21600" y="17892"/>
                  <a:pt x="21570" y="18346"/>
                </a:cubicBezTo>
                <a:cubicBezTo>
                  <a:pt x="21539" y="18799"/>
                  <a:pt x="21479" y="19171"/>
                  <a:pt x="21357" y="19554"/>
                </a:cubicBezTo>
                <a:cubicBezTo>
                  <a:pt x="21205" y="19973"/>
                  <a:pt x="20963" y="20348"/>
                  <a:pt x="20656" y="20656"/>
                </a:cubicBezTo>
                <a:cubicBezTo>
                  <a:pt x="20348" y="20963"/>
                  <a:pt x="19973" y="21205"/>
                  <a:pt x="19554" y="21357"/>
                </a:cubicBezTo>
                <a:cubicBezTo>
                  <a:pt x="19171" y="21479"/>
                  <a:pt x="18799" y="21539"/>
                  <a:pt x="18343" y="21570"/>
                </a:cubicBezTo>
                <a:cubicBezTo>
                  <a:pt x="17887" y="21600"/>
                  <a:pt x="17346" y="21600"/>
                  <a:pt x="16625" y="21600"/>
                </a:cubicBezTo>
                <a:lnTo>
                  <a:pt x="4953" y="21600"/>
                </a:lnTo>
                <a:cubicBezTo>
                  <a:pt x="4243" y="21600"/>
                  <a:pt x="3708" y="21600"/>
                  <a:pt x="3254" y="21570"/>
                </a:cubicBezTo>
                <a:cubicBezTo>
                  <a:pt x="2801" y="21539"/>
                  <a:pt x="2429" y="21479"/>
                  <a:pt x="2046" y="21357"/>
                </a:cubicBezTo>
                <a:cubicBezTo>
                  <a:pt x="1627" y="21205"/>
                  <a:pt x="1252" y="20963"/>
                  <a:pt x="944" y="20656"/>
                </a:cubicBezTo>
                <a:cubicBezTo>
                  <a:pt x="637" y="20348"/>
                  <a:pt x="395" y="19973"/>
                  <a:pt x="243" y="19554"/>
                </a:cubicBezTo>
                <a:cubicBezTo>
                  <a:pt x="121" y="19171"/>
                  <a:pt x="61" y="18799"/>
                  <a:pt x="30" y="18343"/>
                </a:cubicBezTo>
                <a:cubicBezTo>
                  <a:pt x="0" y="17887"/>
                  <a:pt x="0" y="17346"/>
                  <a:pt x="0" y="16625"/>
                </a:cubicBezTo>
                <a:lnTo>
                  <a:pt x="0" y="4953"/>
                </a:lnTo>
                <a:cubicBezTo>
                  <a:pt x="0" y="4243"/>
                  <a:pt x="0" y="3708"/>
                  <a:pt x="30" y="3254"/>
                </a:cubicBezTo>
                <a:cubicBezTo>
                  <a:pt x="61" y="2801"/>
                  <a:pt x="121" y="2429"/>
                  <a:pt x="243" y="2046"/>
                </a:cubicBezTo>
                <a:cubicBezTo>
                  <a:pt x="395" y="1627"/>
                  <a:pt x="637" y="1252"/>
                  <a:pt x="944" y="944"/>
                </a:cubicBezTo>
                <a:cubicBezTo>
                  <a:pt x="1252" y="637"/>
                  <a:pt x="1627" y="395"/>
                  <a:pt x="2046" y="243"/>
                </a:cubicBezTo>
                <a:cubicBezTo>
                  <a:pt x="2429" y="121"/>
                  <a:pt x="2801" y="61"/>
                  <a:pt x="3257" y="30"/>
                </a:cubicBezTo>
                <a:cubicBezTo>
                  <a:pt x="3713" y="0"/>
                  <a:pt x="4254" y="0"/>
                  <a:pt x="4975" y="0"/>
                </a:cubicBezTo>
                <a:lnTo>
                  <a:pt x="4953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2" name="圆角矩形"/>
          <p:cNvSpPr/>
          <p:nvPr/>
        </p:nvSpPr>
        <p:spPr>
          <a:xfrm>
            <a:off x="5156200" y="1155700"/>
            <a:ext cx="1270000" cy="1270000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3" name="圆角矩形"/>
          <p:cNvSpPr/>
          <p:nvPr/>
        </p:nvSpPr>
        <p:spPr>
          <a:xfrm>
            <a:off x="8195912" y="1155700"/>
            <a:ext cx="1270001" cy="1270000"/>
          </a:xfrm>
          <a:prstGeom prst="roundRect">
            <a:avLst>
              <a:gd name="adj" fmla="val 150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4" name="View"/>
          <p:cNvSpPr txBox="1"/>
          <p:nvPr/>
        </p:nvSpPr>
        <p:spPr>
          <a:xfrm>
            <a:off x="2449830" y="1586230"/>
            <a:ext cx="595608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View</a:t>
            </a:r>
          </a:p>
        </p:txBody>
      </p:sp>
      <p:sp>
        <p:nvSpPr>
          <p:cNvPr id="155" name="ViewModel"/>
          <p:cNvSpPr txBox="1"/>
          <p:nvPr/>
        </p:nvSpPr>
        <p:spPr>
          <a:xfrm>
            <a:off x="5214319" y="1586230"/>
            <a:ext cx="1218232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ViewModel</a:t>
            </a:r>
          </a:p>
        </p:txBody>
      </p:sp>
      <p:sp>
        <p:nvSpPr>
          <p:cNvPr id="156" name="Model"/>
          <p:cNvSpPr txBox="1"/>
          <p:nvPr/>
        </p:nvSpPr>
        <p:spPr>
          <a:xfrm>
            <a:off x="8467531" y="1605280"/>
            <a:ext cx="726763" cy="370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/>
            <a:r>
              <a:t>Model</a:t>
            </a:r>
          </a:p>
        </p:txBody>
      </p:sp>
      <p:sp>
        <p:nvSpPr>
          <p:cNvPr id="157" name="线条"/>
          <p:cNvSpPr/>
          <p:nvPr/>
        </p:nvSpPr>
        <p:spPr>
          <a:xfrm>
            <a:off x="3570916" y="1811635"/>
            <a:ext cx="1397001" cy="169565"/>
          </a:xfrm>
          <a:prstGeom prst="leftRightArrow">
            <a:avLst>
              <a:gd name="adj1" fmla="val 0"/>
              <a:gd name="adj2" fmla="val 37800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8" name="线条"/>
          <p:cNvSpPr/>
          <p:nvPr/>
        </p:nvSpPr>
        <p:spPr>
          <a:xfrm>
            <a:off x="6670992" y="1804740"/>
            <a:ext cx="1270001" cy="183355"/>
          </a:xfrm>
          <a:prstGeom prst="rightArrow">
            <a:avLst>
              <a:gd name="adj1" fmla="val 0"/>
              <a:gd name="adj2" fmla="val 62122"/>
            </a:avLst>
          </a:prstGeom>
          <a:solidFill>
            <a:srgbClr val="FFFFFF"/>
          </a:solidFill>
          <a:ln w="12700">
            <a:solidFill>
              <a:schemeClr val="accent1"/>
            </a:solidFill>
            <a:miter/>
          </a:ln>
        </p:spPr>
        <p:txBody>
          <a:bodyPr lIns="45719" rIns="45719" anchor="ctr"/>
          <a:lstStyle/>
          <a:p>
            <a:pPr/>
          </a:p>
        </p:txBody>
      </p:sp>
      <p:sp>
        <p:nvSpPr>
          <p:cNvPr id="159" name="1.viewModel通常由Model转换而来…"/>
          <p:cNvSpPr txBox="1"/>
          <p:nvPr/>
        </p:nvSpPr>
        <p:spPr>
          <a:xfrm>
            <a:off x="1490136" y="3351530"/>
            <a:ext cx="9605440" cy="1602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1.viewModel通常由Model转换而来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2.View和ViewModel先做好绑定(单向或者双向)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3.将数据和业务逻辑从View层抽取,交给ViewModel执行和设置,不需要在关心View上的数据展示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0" name="组合 1"/>
          <p:cNvGrpSpPr/>
          <p:nvPr/>
        </p:nvGrpSpPr>
        <p:grpSpPr>
          <a:xfrm>
            <a:off x="3239325" y="1033421"/>
            <a:ext cx="5713349" cy="3549371"/>
            <a:chOff x="-1973944" y="-203199"/>
            <a:chExt cx="5713348" cy="3549370"/>
          </a:xfrm>
        </p:grpSpPr>
        <p:grpSp>
          <p:nvGrpSpPr>
            <p:cNvPr id="251" name="组合 5"/>
            <p:cNvGrpSpPr/>
            <p:nvPr/>
          </p:nvGrpSpPr>
          <p:grpSpPr>
            <a:xfrm>
              <a:off x="-1973945" y="-203200"/>
              <a:ext cx="5713349" cy="3549371"/>
              <a:chOff x="-1973944" y="-203199"/>
              <a:chExt cx="5713348" cy="3549370"/>
            </a:xfrm>
          </p:grpSpPr>
          <p:sp>
            <p:nvSpPr>
              <p:cNvPr id="249" name="文本框 18"/>
              <p:cNvSpPr txBox="1"/>
              <p:nvPr/>
            </p:nvSpPr>
            <p:spPr>
              <a:xfrm>
                <a:off x="-191339" y="-203200"/>
                <a:ext cx="1856741" cy="866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4600">
                    <a:solidFill>
                      <a:srgbClr val="FF6D3B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lvl1pPr>
              </a:lstStyle>
              <a:p>
                <a:pPr/>
                <a:r>
                  <a:t>方式二</a:t>
                </a:r>
              </a:p>
            </p:txBody>
          </p:sp>
          <p:sp>
            <p:nvSpPr>
              <p:cNvPr id="250" name="文本框 19"/>
              <p:cNvSpPr txBox="1"/>
              <p:nvPr/>
            </p:nvSpPr>
            <p:spPr>
              <a:xfrm>
                <a:off x="-1973945" y="1845030"/>
                <a:ext cx="5713349" cy="15011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/>
              <a:p>
                <a:pPr algn="ctr">
                  <a:defRPr sz="2800">
                    <a:solidFill>
                      <a:srgbClr val="FFFFFF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pPr>
                <a:r>
                  <a:t>android.arch.lifecycle:viewmodel</a:t>
                </a:r>
              </a:p>
              <a:p>
                <a:pPr algn="ctr">
                  <a:defRPr sz="2800">
                    <a:solidFill>
                      <a:srgbClr val="FFFFFF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pPr>
                <a:r>
                  <a:t>+</a:t>
                </a:r>
              </a:p>
              <a:p>
                <a:pPr algn="ctr">
                  <a:defRPr sz="2800">
                    <a:solidFill>
                      <a:srgbClr val="FFFFFF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pPr>
                <a:r>
                  <a:t>LiveData</a:t>
                </a:r>
              </a:p>
            </p:txBody>
          </p:sp>
        </p:grpSp>
        <p:grpSp>
          <p:nvGrpSpPr>
            <p:cNvPr id="259" name="Group 47"/>
            <p:cNvGrpSpPr/>
            <p:nvPr/>
          </p:nvGrpSpPr>
          <p:grpSpPr>
            <a:xfrm>
              <a:off x="595084" y="1019121"/>
              <a:ext cx="575292" cy="575291"/>
              <a:chOff x="0" y="0"/>
              <a:chExt cx="575290" cy="575290"/>
            </a:xfrm>
          </p:grpSpPr>
          <p:sp>
            <p:nvSpPr>
              <p:cNvPr id="252" name="Rectangle 48"/>
              <p:cNvSpPr/>
              <p:nvPr/>
            </p:nvSpPr>
            <p:spPr>
              <a:xfrm>
                <a:off x="0" y="0"/>
                <a:ext cx="575291" cy="575291"/>
              </a:xfrm>
              <a:prstGeom prst="rect">
                <a:avLst/>
              </a:prstGeom>
              <a:solidFill>
                <a:srgbClr val="FF6D3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3" name="Freeform 49"/>
              <p:cNvSpPr/>
              <p:nvPr/>
            </p:nvSpPr>
            <p:spPr>
              <a:xfrm>
                <a:off x="282218" y="211663"/>
                <a:ext cx="67842" cy="1831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7760"/>
                    </a:moveTo>
                    <a:lnTo>
                      <a:pt x="18576" y="21600"/>
                    </a:lnTo>
                    <a:lnTo>
                      <a:pt x="9504" y="19040"/>
                    </a:lnTo>
                    <a:lnTo>
                      <a:pt x="0" y="480"/>
                    </a:lnTo>
                    <a:lnTo>
                      <a:pt x="3456" y="0"/>
                    </a:lnTo>
                    <a:lnTo>
                      <a:pt x="21600" y="17760"/>
                    </a:lnTo>
                    <a:close/>
                  </a:path>
                </a:pathLst>
              </a:custGeom>
              <a:solidFill>
                <a:srgbClr val="21354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4" name="Freeform 50"/>
              <p:cNvSpPr/>
              <p:nvPr/>
            </p:nvSpPr>
            <p:spPr>
              <a:xfrm>
                <a:off x="241513" y="214377"/>
                <a:ext cx="89551" cy="2632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7146"/>
                    </a:moveTo>
                    <a:lnTo>
                      <a:pt x="10800" y="21600"/>
                    </a:lnTo>
                    <a:lnTo>
                      <a:pt x="0" y="17146"/>
                    </a:lnTo>
                    <a:lnTo>
                      <a:pt x="7527" y="0"/>
                    </a:lnTo>
                    <a:lnTo>
                      <a:pt x="14073" y="0"/>
                    </a:lnTo>
                    <a:lnTo>
                      <a:pt x="21600" y="17146"/>
                    </a:lnTo>
                    <a:close/>
                  </a:path>
                </a:pathLst>
              </a:custGeom>
              <a:solidFill>
                <a:srgbClr val="2B44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5" name="Freeform 51"/>
              <p:cNvSpPr/>
              <p:nvPr/>
            </p:nvSpPr>
            <p:spPr>
              <a:xfrm>
                <a:off x="260509" y="169602"/>
                <a:ext cx="54274" cy="44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5660" y="21600"/>
                    </a:moveTo>
                    <a:lnTo>
                      <a:pt x="4860" y="21600"/>
                    </a:lnTo>
                    <a:lnTo>
                      <a:pt x="0" y="7855"/>
                    </a:lnTo>
                    <a:lnTo>
                      <a:pt x="2160" y="0"/>
                    </a:lnTo>
                    <a:lnTo>
                      <a:pt x="18900" y="0"/>
                    </a:lnTo>
                    <a:lnTo>
                      <a:pt x="21600" y="7855"/>
                    </a:lnTo>
                    <a:lnTo>
                      <a:pt x="15660" y="21600"/>
                    </a:lnTo>
                    <a:close/>
                  </a:path>
                </a:pathLst>
              </a:custGeom>
              <a:solidFill>
                <a:srgbClr val="21354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6" name="Freeform 52"/>
              <p:cNvSpPr/>
              <p:nvPr/>
            </p:nvSpPr>
            <p:spPr>
              <a:xfrm>
                <a:off x="173672" y="100404"/>
                <a:ext cx="227947" cy="31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57" y="0"/>
                    </a:moveTo>
                    <a:lnTo>
                      <a:pt x="20186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1157" y="0"/>
                    </a:lnTo>
                    <a:close/>
                  </a:path>
                </a:pathLst>
              </a:custGeom>
              <a:solidFill>
                <a:srgbClr val="E6E5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7" name="Freeform 53"/>
              <p:cNvSpPr/>
              <p:nvPr/>
            </p:nvSpPr>
            <p:spPr>
              <a:xfrm>
                <a:off x="173672" y="100404"/>
                <a:ext cx="112617" cy="13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823"/>
                    </a:moveTo>
                    <a:lnTo>
                      <a:pt x="10410" y="21600"/>
                    </a:lnTo>
                    <a:lnTo>
                      <a:pt x="21600" y="10695"/>
                    </a:lnTo>
                    <a:lnTo>
                      <a:pt x="2342" y="0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258" name="Freeform 54"/>
              <p:cNvSpPr/>
              <p:nvPr/>
            </p:nvSpPr>
            <p:spPr>
              <a:xfrm>
                <a:off x="286288" y="100404"/>
                <a:ext cx="115331" cy="13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805" y="0"/>
                    </a:moveTo>
                    <a:lnTo>
                      <a:pt x="0" y="10695"/>
                    </a:lnTo>
                    <a:lnTo>
                      <a:pt x="11435" y="21600"/>
                    </a:lnTo>
                    <a:lnTo>
                      <a:pt x="21600" y="4823"/>
                    </a:lnTo>
                    <a:lnTo>
                      <a:pt x="1880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虽说这篇是说LiveData与ViewModel，但是或多或少都有涉及另外一个组件：Lifecycles 。它们连同Room都是在17年谷歌IO大会推出的，当时还是预览版，大致17年底时推出了正式版。"/>
          <p:cNvSpPr txBox="1"/>
          <p:nvPr/>
        </p:nvSpPr>
        <p:spPr>
          <a:xfrm>
            <a:off x="2083129" y="2174287"/>
            <a:ext cx="7453467" cy="1655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4300"/>
              </a:lnSpc>
              <a:defRPr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虽说这篇是说</a:t>
            </a:r>
            <a:r>
              <a:rPr>
                <a:solidFill>
                  <a:srgbClr val="FF0600"/>
                </a:solidFill>
                <a:latin typeface="Consolas"/>
                <a:ea typeface="Consolas"/>
                <a:cs typeface="Consolas"/>
                <a:sym typeface="Consolas"/>
              </a:rPr>
              <a:t>LiveData</a:t>
            </a:r>
            <a:r>
              <a:t>与</a:t>
            </a:r>
            <a:r>
              <a:rPr>
                <a:solidFill>
                  <a:srgbClr val="FF0000"/>
                </a:solidFill>
                <a:latin typeface="Consolas"/>
                <a:ea typeface="Consolas"/>
                <a:cs typeface="Consolas"/>
                <a:sym typeface="Consolas"/>
              </a:rPr>
              <a:t>ViewModel</a:t>
            </a:r>
            <a:r>
              <a:t>，但是或多或少都有涉及另外一个组件：</a:t>
            </a:r>
            <a:r>
              <a:rPr>
                <a:solidFill>
                  <a:srgbClr val="FF000C"/>
                </a:solidFill>
                <a:latin typeface="Consolas"/>
                <a:ea typeface="Consolas"/>
                <a:cs typeface="Consolas"/>
                <a:sym typeface="Consolas"/>
              </a:rPr>
              <a:t>Lifecycles</a:t>
            </a:r>
            <a:r>
              <a:t> 。它们连同</a:t>
            </a:r>
            <a:r>
              <a:rPr>
                <a:solidFill>
                  <a:srgbClr val="FF0009"/>
                </a:solidFill>
                <a:latin typeface="Consolas"/>
                <a:ea typeface="Consolas"/>
                <a:cs typeface="Consolas"/>
                <a:sym typeface="Consolas"/>
              </a:rPr>
              <a:t>Room</a:t>
            </a:r>
            <a:r>
              <a:t>都是在17年谷歌IO大会推出的，当时还是预览版，大致17年底时推出了正式版。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LiveData 是一个可以感知 Activity 、Fragment生命周期的数据容器。当 LiveData 所持有的数据改变时，它会通知相应的界面代码进行更新。同时，LiveData 持有界面代码 Lifecycle 的引用，这意味着它会在界面代码（LifecycleOwner）的生命周期处于 started 或 resumed 时作出相应更新，而在 LifecycleOwner 被销毁时停止更新。"/>
          <p:cNvSpPr txBox="1"/>
          <p:nvPr/>
        </p:nvSpPr>
        <p:spPr>
          <a:xfrm>
            <a:off x="2235529" y="1069387"/>
            <a:ext cx="7453467" cy="2301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4300"/>
              </a:lnSpc>
              <a:defRPr sz="21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b="1"/>
              <a:t>LiveData 是一个可以感知 Activity 、Fragment生命周期的数据容器</a:t>
            </a:r>
            <a:r>
              <a:t>。当 LiveData 所持有的数据改变时，它会通知相应的界面代码进行更新。同时，LiveData 持有界面代码 Lifecycle 的引用，这意味着它会在界面代码（LifecycleOwner）的生命周期处于 started 或 resumed 时作出相应更新，而在 LifecycleOwner 被销毁时停止更新。</a:t>
            </a:r>
          </a:p>
        </p:txBody>
      </p:sp>
      <p:sp>
        <p:nvSpPr>
          <p:cNvPr id="265" name="不用手动控制生命周期，不用担心内存泄露，数据变化时会收到通知。"/>
          <p:cNvSpPr txBox="1"/>
          <p:nvPr/>
        </p:nvSpPr>
        <p:spPr>
          <a:xfrm>
            <a:off x="2424430" y="4328866"/>
            <a:ext cx="640334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不用手动控制生命周期，不用担心内存泄露，数据变化时会收到通知。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ViewModel 将视图的数据和逻辑从具有生命周期特性的实体（如 Activity 和 Fragment）中剥离开来。直到关联的 Activity 或 Fragment 完全销毁时，ViewModel 才会随之消失，也就是说，即使在旋转屏幕导致 Fragment 被重新创建等事件中，视图数据依旧会被保留。ViewModels 不仅消除了常见的生命周期问题，而且可以帮助构建更为模块化、更方便测试的用户界面。"/>
          <p:cNvSpPr txBox="1"/>
          <p:nvPr/>
        </p:nvSpPr>
        <p:spPr>
          <a:xfrm>
            <a:off x="254329" y="421687"/>
            <a:ext cx="6107167" cy="2313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defTabSz="457200">
              <a:lnSpc>
                <a:spcPts val="3900"/>
              </a:lnSpc>
              <a:defRPr>
                <a:solidFill>
                  <a:srgbClr val="FFFFFF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ViewModel 将视图的数据和逻辑从具有生命周期特性的实体（如 Activity 和 Fragment）中剥离开来。直到关联的 Activity 或 Fragment 完全销毁时，ViewModel 才会随之消失，也就是说，即使在旋转屏幕导致 Fragment 被重新创建等事件中，视图数据依旧会被保留。ViewModels 不仅消除了常见的生命周期问题，而且可以帮助构建更为模块化、更方便测试的用户界面。</a:t>
            </a:r>
          </a:p>
        </p:txBody>
      </p:sp>
      <p:sp>
        <p:nvSpPr>
          <p:cNvPr id="268" name="ViewModel的优点也很明显，为Activity 、Fragment存储数据，直到完全销毁。…"/>
          <p:cNvSpPr txBox="1"/>
          <p:nvPr/>
        </p:nvSpPr>
        <p:spPr>
          <a:xfrm>
            <a:off x="290116" y="3528766"/>
            <a:ext cx="5169891" cy="287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ViewModel的优点也很明显，为Activity 、Fragment存储数据，直到完全销毁。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尤其是屏幕旋转的场景，常用的方法都是通过onSaveInstanceState()保存数据，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再在onCreate()中恢复，真的是很麻烦。其次因为ViewModel存储了数据，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所以ViewModel可以在当前Activity的Fragment中实现数据共享。</a:t>
            </a:r>
            <a:endParaRPr sz="1600"/>
          </a:p>
        </p:txBody>
      </p:sp>
      <p:pic>
        <p:nvPicPr>
          <p:cNvPr id="269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591300" y="222250"/>
            <a:ext cx="5588000" cy="64135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ample"/>
          <p:cNvSpPr txBox="1"/>
          <p:nvPr/>
        </p:nvSpPr>
        <p:spPr>
          <a:xfrm>
            <a:off x="328930" y="74930"/>
            <a:ext cx="2251892" cy="4851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600">
                <a:solidFill>
                  <a:srgbClr val="FFFFFF"/>
                </a:solidFill>
              </a:defRPr>
            </a:lvl1pPr>
          </a:lstStyle>
          <a:p>
            <a:pPr/>
            <a:r>
              <a:t>google sample</a:t>
            </a:r>
          </a:p>
        </p:txBody>
      </p:sp>
      <p:sp>
        <p:nvSpPr>
          <p:cNvPr id="272" name="public class LiveDataTimerViewModel extends ViewModel {…"/>
          <p:cNvSpPr txBox="1"/>
          <p:nvPr/>
        </p:nvSpPr>
        <p:spPr>
          <a:xfrm>
            <a:off x="74588" y="1145588"/>
            <a:ext cx="8692808" cy="4409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700">
                <a:solidFill>
                  <a:srgbClr val="FFFFFF"/>
                </a:solidFill>
              </a:defRPr>
            </a:pPr>
            <a:r>
              <a:t>public class LiveDataTimerViewModel extends ViewModel {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...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private MutableLiveData&lt;Long&gt; mElapsedTime = new MutableLiveData&lt;&gt;();</a:t>
            </a:r>
          </a:p>
          <a:p>
            <a:pPr>
              <a:defRPr sz="1700">
                <a:solidFill>
                  <a:srgbClr val="FFFFFF"/>
                </a:solidFill>
              </a:defRPr>
            </a:pP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public LiveDataTimerViewModel() {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mInitialTime = SystemClock.elapsedRealtime();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Timer timer = new Timer(); 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timer.scheduleAtFixedRate(new TimerTask() {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@Override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public void run() {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    final long newValue = (SystemClock.elapsedRealtime() - mInitialTime) / 1000;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    // setValue() cannot be called from a background thread so post to main thread.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    mElapsedTime.postValue(newValue);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    }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    }, ONE_SECOND, ONE_SECOND); 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    }  </a:t>
            </a: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}</a:t>
            </a:r>
          </a:p>
        </p:txBody>
      </p:sp>
      <p:sp>
        <p:nvSpPr>
          <p:cNvPr id="273" name="这里定义了一个LiveData变量"/>
          <p:cNvSpPr txBox="1"/>
          <p:nvPr/>
        </p:nvSpPr>
        <p:spPr>
          <a:xfrm>
            <a:off x="7898130" y="1586230"/>
            <a:ext cx="3063774" cy="40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003"/>
                </a:solidFill>
              </a:defRPr>
            </a:lvl1pPr>
          </a:lstStyle>
          <a:p>
            <a:pPr/>
            <a:r>
              <a:t>这里定义了一个LiveData变量</a:t>
            </a:r>
          </a:p>
        </p:txBody>
      </p:sp>
      <p:sp>
        <p:nvSpPr>
          <p:cNvPr id="274" name="每隔一段时间去修改这个变量的值…"/>
          <p:cNvSpPr txBox="1"/>
          <p:nvPr/>
        </p:nvSpPr>
        <p:spPr>
          <a:xfrm>
            <a:off x="5027930" y="4177030"/>
            <a:ext cx="6018942" cy="1043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0003"/>
                </a:solidFill>
              </a:defRPr>
            </a:pPr>
            <a:r>
              <a:t>每隔一段时间去修改这个变量的值</a:t>
            </a:r>
          </a:p>
          <a:p>
            <a:pPr>
              <a:defRPr>
                <a:solidFill>
                  <a:srgbClr val="FF0003"/>
                </a:solidFill>
              </a:defRPr>
            </a:pPr>
            <a:r>
              <a:t>setValue方法只能在主线程中调用，</a:t>
            </a:r>
          </a:p>
          <a:p>
            <a:pPr>
              <a:defRPr>
                <a:solidFill>
                  <a:srgbClr val="FF0003"/>
                </a:solidFill>
              </a:defRPr>
            </a:pPr>
            <a:r>
              <a:t>而postValue可以在任何线程中调用(会自己起个主线程task)</a:t>
            </a:r>
          </a:p>
        </p:txBody>
      </p:sp>
      <p:sp>
        <p:nvSpPr>
          <p:cNvPr id="275" name="定义一个viewmodel"/>
          <p:cNvSpPr txBox="1"/>
          <p:nvPr/>
        </p:nvSpPr>
        <p:spPr>
          <a:xfrm>
            <a:off x="6120130" y="1052830"/>
            <a:ext cx="2098475" cy="40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00C"/>
                </a:solidFill>
              </a:defRPr>
            </a:lvl1pPr>
          </a:lstStyle>
          <a:p>
            <a:pPr/>
            <a:r>
              <a:t>定义一个viewmodel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public class ChronoActivity3 extends AppCompatActivity {…"/>
          <p:cNvSpPr txBox="1"/>
          <p:nvPr/>
        </p:nvSpPr>
        <p:spPr>
          <a:xfrm>
            <a:off x="20948" y="627379"/>
            <a:ext cx="8681943" cy="5349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solidFill>
                  <a:srgbClr val="FFFFFF"/>
                </a:solidFill>
              </a:defRPr>
            </a:pPr>
            <a:r>
              <a:t>public class ChronoActivity3 extends AppCompatActivity {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private LiveDataTimerViewModel mLiveDataTimerViewModel;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@Override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protected void onCreate(Bundle savedInstanceState) {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...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mLiveDataTimerViewModel = ViewModelProviders.of(this).get(LiveDataTimerViewModel.class);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subscribe();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private void subscribe()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final Observer&lt;Long&gt; elapsedTimeObserver = new Observer&lt;Long&gt;() {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    @Override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    public void onChanged(@Nullable final Long aLong) {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        ((TextView) findViewById(R.id.timer_textview)).setText(newText);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};  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mLiveDataTimerViewModel.getElapsedTime().observe(this, elapsedTimeObserver);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//mLiveDataTimerViewModel.getElapsedTime(). observeForever(this, elapsedTimeObserver);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}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}</a:t>
            </a:r>
          </a:p>
        </p:txBody>
      </p:sp>
      <p:sp>
        <p:nvSpPr>
          <p:cNvPr id="278" name="初始化viewModel,与activity生命周期绑定…"/>
          <p:cNvSpPr txBox="1"/>
          <p:nvPr/>
        </p:nvSpPr>
        <p:spPr>
          <a:xfrm>
            <a:off x="6039229" y="1205230"/>
            <a:ext cx="5740225" cy="1043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1800"/>
                </a:solidFill>
              </a:defRPr>
            </a:pPr>
            <a:r>
              <a:t>初始化viewModel,与activity生命周期绑定</a:t>
            </a:r>
          </a:p>
          <a:p>
            <a:pPr>
              <a:defRPr>
                <a:solidFill>
                  <a:srgbClr val="FF1800"/>
                </a:solidFill>
              </a:defRPr>
            </a:pPr>
            <a:r>
              <a:t>在fragment中用getActivity取ViewModel取到的是同一个</a:t>
            </a:r>
          </a:p>
          <a:p>
            <a:pPr>
              <a:defRPr>
                <a:solidFill>
                  <a:srgbClr val="FF1800"/>
                </a:solidFill>
              </a:defRPr>
            </a:pPr>
            <a:r>
              <a:t>所以可以在fragment下做数据共享</a:t>
            </a:r>
          </a:p>
        </p:txBody>
      </p:sp>
      <p:sp>
        <p:nvSpPr>
          <p:cNvPr id="279" name="定义Observer,监听数据变化updateUI"/>
          <p:cNvSpPr txBox="1"/>
          <p:nvPr/>
        </p:nvSpPr>
        <p:spPr>
          <a:xfrm>
            <a:off x="6393117" y="3072130"/>
            <a:ext cx="3851820" cy="4089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F00"/>
                </a:solidFill>
              </a:defRPr>
            </a:lvl1pPr>
          </a:lstStyle>
          <a:p>
            <a:pPr/>
            <a:r>
              <a:t>定义Observer,监听数据变化updateUI</a:t>
            </a:r>
          </a:p>
        </p:txBody>
      </p:sp>
      <p:sp>
        <p:nvSpPr>
          <p:cNvPr id="280" name="将 Observer 绑定ViewModel的LiveData进行观察"/>
          <p:cNvSpPr txBox="1"/>
          <p:nvPr/>
        </p:nvSpPr>
        <p:spPr>
          <a:xfrm>
            <a:off x="1192530" y="4511088"/>
            <a:ext cx="5016362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000"/>
                </a:solidFill>
              </a:defRPr>
            </a:lvl1pPr>
          </a:lstStyle>
          <a:p>
            <a:pPr/>
            <a:r>
              <a:t>将 Observer 绑定ViewModel的LiveData进行观察</a:t>
            </a:r>
          </a:p>
        </p:txBody>
      </p:sp>
      <p:sp>
        <p:nvSpPr>
          <p:cNvPr id="281" name="处于STARTED或RESUMED状态下才会收到"/>
          <p:cNvSpPr txBox="1"/>
          <p:nvPr/>
        </p:nvSpPr>
        <p:spPr>
          <a:xfrm>
            <a:off x="6868332" y="4707938"/>
            <a:ext cx="4082019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>
                <a:solidFill>
                  <a:srgbClr val="FF000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处于STARTED或RESUMED状态下才会收到</a:t>
            </a:r>
          </a:p>
        </p:txBody>
      </p:sp>
      <p:sp>
        <p:nvSpPr>
          <p:cNvPr id="282" name="任何状态都会收到,要手动removeObserver()"/>
          <p:cNvSpPr txBox="1"/>
          <p:nvPr/>
        </p:nvSpPr>
        <p:spPr>
          <a:xfrm>
            <a:off x="6677832" y="5495338"/>
            <a:ext cx="4044316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>
                <a:solidFill>
                  <a:srgbClr val="FF0006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任何状态都会收到,要手动removeObserver()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mLiveDataTimerViewModel.getElapsedTime().observe(this, elapsedTimeObserver);"/>
          <p:cNvSpPr txBox="1"/>
          <p:nvPr/>
        </p:nvSpPr>
        <p:spPr>
          <a:xfrm>
            <a:off x="-80652" y="-134621"/>
            <a:ext cx="7681353" cy="1234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500">
                <a:solidFill>
                  <a:srgbClr val="FFFFFF"/>
                </a:solidFill>
              </a:defRPr>
            </a:pPr>
            <a:r>
              <a:t> </a:t>
            </a:r>
          </a:p>
          <a:p>
            <a:pPr>
              <a:defRPr sz="1500">
                <a:solidFill>
                  <a:srgbClr val="FFFFFF"/>
                </a:solidFill>
              </a:defRPr>
            </a:pP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      mLiveDataTimerViewModel.getElapsedTime().observe(this, elapsedTimeObserver);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 </a:t>
            </a:r>
          </a:p>
          <a:p>
            <a:pPr>
              <a:defRPr sz="1500">
                <a:solidFill>
                  <a:srgbClr val="FFFFFF"/>
                </a:solidFill>
              </a:defRPr>
            </a:pPr>
            <a:r>
              <a:t> </a:t>
            </a:r>
          </a:p>
        </p:txBody>
      </p:sp>
      <p:sp>
        <p:nvSpPr>
          <p:cNvPr id="285" name="started  或 resumed才会观察"/>
          <p:cNvSpPr txBox="1"/>
          <p:nvPr/>
        </p:nvSpPr>
        <p:spPr>
          <a:xfrm>
            <a:off x="7771130" y="125729"/>
            <a:ext cx="3025934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>
                <a:solidFill>
                  <a:srgbClr val="FF000C"/>
                </a:solidFill>
              </a:defRPr>
            </a:lvl1pPr>
          </a:lstStyle>
          <a:p>
            <a:pPr/>
            <a:r>
              <a:t>started  或 resumed才会观察</a:t>
            </a:r>
          </a:p>
        </p:txBody>
      </p:sp>
      <p:sp>
        <p:nvSpPr>
          <p:cNvPr id="286" name="STARTED…"/>
          <p:cNvSpPr txBox="1"/>
          <p:nvPr/>
        </p:nvSpPr>
        <p:spPr>
          <a:xfrm>
            <a:off x="252773" y="678180"/>
            <a:ext cx="8689254" cy="1767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0900"/>
                </a:solidFill>
              </a:defRPr>
            </a:pPr>
            <a:r>
              <a:t>STARTED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Lifecycle.State STARTED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Started state for a LifecycleOwner. For an Activity, this state is reached in two cases: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0600"/>
                </a:solidFill>
              </a:defRPr>
            </a:pPr>
            <a:r>
              <a:t>after onStart call;</a:t>
            </a:r>
          </a:p>
          <a:p>
            <a:pPr>
              <a:defRPr>
                <a:solidFill>
                  <a:srgbClr val="FF0600"/>
                </a:solidFill>
              </a:defRPr>
            </a:pPr>
            <a:r>
              <a:t>right before onPause call.</a:t>
            </a:r>
          </a:p>
        </p:txBody>
      </p:sp>
      <p:sp>
        <p:nvSpPr>
          <p:cNvPr id="287" name="RESUMED…"/>
          <p:cNvSpPr txBox="1"/>
          <p:nvPr/>
        </p:nvSpPr>
        <p:spPr>
          <a:xfrm>
            <a:off x="252773" y="3014980"/>
            <a:ext cx="10125036" cy="929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t>RESUMED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Lifecycle.State RESUMED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Resumed state for a LifecycleOwner. For an Activity, this state is reached after onResume is called.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基于liveData的双向绑定"/>
          <p:cNvSpPr txBox="1"/>
          <p:nvPr/>
        </p:nvSpPr>
        <p:spPr>
          <a:xfrm>
            <a:off x="4380230" y="290830"/>
            <a:ext cx="2934572" cy="459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>
                <a:solidFill>
                  <a:srgbClr val="FFFFFF"/>
                </a:solidFill>
              </a:defRPr>
            </a:lvl1pPr>
          </a:lstStyle>
          <a:p>
            <a:pPr/>
            <a:r>
              <a:t>基于liveData的双向绑定</a:t>
            </a:r>
          </a:p>
        </p:txBody>
      </p:sp>
      <p:sp>
        <p:nvSpPr>
          <p:cNvPr id="290" name="editUserName.addTextChangedListener(object : TextWatcher {…"/>
          <p:cNvSpPr txBox="1"/>
          <p:nvPr/>
        </p:nvSpPr>
        <p:spPr>
          <a:xfrm>
            <a:off x="1562862" y="1232688"/>
            <a:ext cx="9812636" cy="35203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editUserName.addTextChangedListener(object : TextWatcher {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override fun onTextChanged(p0: CharSequence?, p1: Int, p2: Int, p3: Int) {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    val userName = editUserName.text;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    viewModel.user.postValue(userName.toString())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}</a:t>
            </a:r>
          </a:p>
          <a:p>
            <a:pPr lvl="1" indent="228600"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…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}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// LiveData -&gt; EditText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viewModel.user.observe(this, Observer { userName -&gt;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    editUserName.setTextKeepState(userName ?: "")</a:t>
            </a:r>
          </a:p>
          <a:p>
            <a:pPr defTabSz="457200">
              <a:lnSpc>
                <a:spcPts val="4000"/>
              </a:lnSpc>
              <a:defRPr sz="176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defRPr>
            </a:pPr>
            <a:r>
              <a:t>})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图像" descr="图像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460500" y="95250"/>
            <a:ext cx="8890001" cy="6667500"/>
          </a:xfrm>
          <a:prstGeom prst="rect">
            <a:avLst/>
          </a:prstGeom>
          <a:ln w="12700">
            <a:miter lim="400000"/>
          </a:ln>
        </p:spPr>
      </p:pic>
      <p:sp>
        <p:nvSpPr>
          <p:cNvPr id="293" name="线条"/>
          <p:cNvSpPr/>
          <p:nvPr/>
        </p:nvSpPr>
        <p:spPr>
          <a:xfrm>
            <a:off x="889000" y="53593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4" name="线条"/>
          <p:cNvSpPr/>
          <p:nvPr/>
        </p:nvSpPr>
        <p:spPr>
          <a:xfrm>
            <a:off x="5295900" y="53593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5" name="线条"/>
          <p:cNvSpPr/>
          <p:nvPr/>
        </p:nvSpPr>
        <p:spPr>
          <a:xfrm>
            <a:off x="2984500" y="28193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6" name="线条"/>
          <p:cNvSpPr/>
          <p:nvPr/>
        </p:nvSpPr>
        <p:spPr>
          <a:xfrm>
            <a:off x="2984500" y="13461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7" name="线条"/>
          <p:cNvSpPr/>
          <p:nvPr/>
        </p:nvSpPr>
        <p:spPr>
          <a:xfrm flipH="1">
            <a:off x="508000" y="38353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8" name="线条"/>
          <p:cNvSpPr/>
          <p:nvPr/>
        </p:nvSpPr>
        <p:spPr>
          <a:xfrm>
            <a:off x="5473700" y="3835399"/>
            <a:ext cx="1" cy="438669"/>
          </a:xfrm>
          <a:prstGeom prst="line">
            <a:avLst/>
          </a:prstGeom>
          <a:ln w="12700">
            <a:solidFill>
              <a:schemeClr val="accent1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299" name="线条"/>
          <p:cNvSpPr/>
          <p:nvPr/>
        </p:nvSpPr>
        <p:spPr>
          <a:xfrm>
            <a:off x="495300" y="3791256"/>
            <a:ext cx="1278532" cy="1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0" name="线条"/>
          <p:cNvSpPr/>
          <p:nvPr/>
        </p:nvSpPr>
        <p:spPr>
          <a:xfrm>
            <a:off x="4216400" y="3791256"/>
            <a:ext cx="1278532" cy="1"/>
          </a:xfrm>
          <a:prstGeom prst="line">
            <a:avLst/>
          </a:prstGeom>
          <a:ln w="12700">
            <a:solidFill>
              <a:schemeClr val="accent1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01" name="方案一:…"/>
          <p:cNvSpPr txBox="1"/>
          <p:nvPr/>
        </p:nvSpPr>
        <p:spPr>
          <a:xfrm>
            <a:off x="5675630" y="154563"/>
            <a:ext cx="6175547" cy="2631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方案一: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View层持有一个ViewModel,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并且做好View和ViewModel的数据绑定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用rxjava做好对应命令的订阅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调用vm去操作数据仓库(dataService),根据返回的model设置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自身属性的值(因为绑定了,直接会update界面)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如果需要view层做出相应动作 比如alert toast 可以根据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事先订阅好的rxjava命令进行对应动作</a:t>
            </a:r>
          </a:p>
        </p:txBody>
      </p:sp>
      <p:sp>
        <p:nvSpPr>
          <p:cNvPr id="302" name="方案二:…"/>
          <p:cNvSpPr txBox="1"/>
          <p:nvPr/>
        </p:nvSpPr>
        <p:spPr>
          <a:xfrm>
            <a:off x="5713730" y="2926080"/>
            <a:ext cx="5397548" cy="10058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方案二: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和mvp共存,ViewModel(databinding)只做数据绑定。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图片 22" descr="图片 2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ln w="12700">
            <a:miter lim="400000"/>
          </a:ln>
        </p:spPr>
      </p:pic>
      <p:sp>
        <p:nvSpPr>
          <p:cNvPr id="305" name="标题 1"/>
          <p:cNvSpPr txBox="1"/>
          <p:nvPr>
            <p:ph type="ctrTitle"/>
          </p:nvPr>
        </p:nvSpPr>
        <p:spPr>
          <a:xfrm>
            <a:off x="366342" y="45565"/>
            <a:ext cx="9144001" cy="2086769"/>
          </a:xfrm>
          <a:prstGeom prst="rect">
            <a:avLst/>
          </a:prstGeom>
        </p:spPr>
        <p:txBody>
          <a:bodyPr/>
          <a:lstStyle>
            <a:lvl1pPr algn="l">
              <a:defRPr sz="8000"/>
            </a:lvl1pPr>
          </a:lstStyle>
          <a:p>
            <a:pPr/>
            <a:r>
              <a:t>THANKS</a:t>
            </a:r>
          </a:p>
        </p:txBody>
      </p:sp>
      <p:grpSp>
        <p:nvGrpSpPr>
          <p:cNvPr id="327" name="组合 48"/>
          <p:cNvGrpSpPr/>
          <p:nvPr/>
        </p:nvGrpSpPr>
        <p:grpSpPr>
          <a:xfrm>
            <a:off x="7952274" y="1687755"/>
            <a:ext cx="4239726" cy="5170246"/>
            <a:chOff x="0" y="0"/>
            <a:chExt cx="4239725" cy="5170245"/>
          </a:xfrm>
        </p:grpSpPr>
        <p:sp>
          <p:nvSpPr>
            <p:cNvPr id="306" name="Freeform 5"/>
            <p:cNvSpPr/>
            <p:nvPr/>
          </p:nvSpPr>
          <p:spPr>
            <a:xfrm>
              <a:off x="0" y="2202451"/>
              <a:ext cx="536630" cy="475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6" h="19762" fill="norm" stroke="1" extrusionOk="0">
                  <a:moveTo>
                    <a:pt x="18482" y="17081"/>
                  </a:moveTo>
                  <a:cubicBezTo>
                    <a:pt x="16901" y="20081"/>
                    <a:pt x="12687" y="20681"/>
                    <a:pt x="9526" y="18281"/>
                  </a:cubicBezTo>
                  <a:cubicBezTo>
                    <a:pt x="3204" y="13481"/>
                    <a:pt x="3204" y="13481"/>
                    <a:pt x="3204" y="13481"/>
                  </a:cubicBezTo>
                  <a:cubicBezTo>
                    <a:pt x="43" y="11081"/>
                    <a:pt x="-1011" y="6281"/>
                    <a:pt x="1096" y="2681"/>
                  </a:cubicBezTo>
                  <a:cubicBezTo>
                    <a:pt x="3204" y="-319"/>
                    <a:pt x="7418" y="-919"/>
                    <a:pt x="10579" y="1481"/>
                  </a:cubicBezTo>
                  <a:cubicBezTo>
                    <a:pt x="16901" y="6281"/>
                    <a:pt x="16901" y="6281"/>
                    <a:pt x="16901" y="6281"/>
                  </a:cubicBezTo>
                  <a:cubicBezTo>
                    <a:pt x="20062" y="8681"/>
                    <a:pt x="20589" y="13481"/>
                    <a:pt x="18482" y="17081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7" name="任意多边形 47"/>
            <p:cNvSpPr/>
            <p:nvPr/>
          </p:nvSpPr>
          <p:spPr>
            <a:xfrm>
              <a:off x="2060610" y="2641550"/>
              <a:ext cx="2179116" cy="25286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248" y="0"/>
                  </a:moveTo>
                  <a:cubicBezTo>
                    <a:pt x="9248" y="0"/>
                    <a:pt x="9248" y="0"/>
                    <a:pt x="21230" y="7560"/>
                  </a:cubicBezTo>
                  <a:lnTo>
                    <a:pt x="21600" y="7793"/>
                  </a:lnTo>
                  <a:lnTo>
                    <a:pt x="21600" y="21600"/>
                  </a:lnTo>
                  <a:lnTo>
                    <a:pt x="15763" y="21600"/>
                  </a:lnTo>
                  <a:lnTo>
                    <a:pt x="0" y="11497"/>
                  </a:lnTo>
                  <a:cubicBezTo>
                    <a:pt x="0" y="11497"/>
                    <a:pt x="0" y="11497"/>
                    <a:pt x="9248" y="0"/>
                  </a:cubicBezTo>
                  <a:close/>
                </a:path>
              </a:pathLst>
            </a:custGeom>
            <a:solidFill>
              <a:srgbClr val="FFA00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8" name="Freeform 7"/>
            <p:cNvSpPr/>
            <p:nvPr/>
          </p:nvSpPr>
          <p:spPr>
            <a:xfrm>
              <a:off x="322329" y="1448556"/>
              <a:ext cx="2283363" cy="21825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9" h="21294" fill="norm" stroke="1" extrusionOk="0">
                  <a:moveTo>
                    <a:pt x="380" y="10706"/>
                  </a:moveTo>
                  <a:cubicBezTo>
                    <a:pt x="6820" y="823"/>
                    <a:pt x="6820" y="823"/>
                    <a:pt x="6820" y="823"/>
                  </a:cubicBezTo>
                  <a:cubicBezTo>
                    <a:pt x="7490" y="-24"/>
                    <a:pt x="8698" y="-306"/>
                    <a:pt x="9503" y="400"/>
                  </a:cubicBezTo>
                  <a:cubicBezTo>
                    <a:pt x="19028" y="7318"/>
                    <a:pt x="19028" y="7318"/>
                    <a:pt x="19028" y="7318"/>
                  </a:cubicBezTo>
                  <a:cubicBezTo>
                    <a:pt x="19833" y="7882"/>
                    <a:pt x="20102" y="9153"/>
                    <a:pt x="19431" y="10141"/>
                  </a:cubicBezTo>
                  <a:cubicBezTo>
                    <a:pt x="21309" y="11553"/>
                    <a:pt x="21309" y="11553"/>
                    <a:pt x="21309" y="11553"/>
                  </a:cubicBezTo>
                  <a:cubicBezTo>
                    <a:pt x="14735" y="21294"/>
                    <a:pt x="14735" y="21294"/>
                    <a:pt x="14735" y="21294"/>
                  </a:cubicBezTo>
                  <a:cubicBezTo>
                    <a:pt x="12991" y="19882"/>
                    <a:pt x="12991" y="19882"/>
                    <a:pt x="12991" y="19882"/>
                  </a:cubicBezTo>
                  <a:cubicBezTo>
                    <a:pt x="12320" y="20870"/>
                    <a:pt x="11113" y="21153"/>
                    <a:pt x="10308" y="20447"/>
                  </a:cubicBezTo>
                  <a:cubicBezTo>
                    <a:pt x="782" y="13529"/>
                    <a:pt x="782" y="13529"/>
                    <a:pt x="782" y="13529"/>
                  </a:cubicBezTo>
                  <a:cubicBezTo>
                    <a:pt x="-23" y="12823"/>
                    <a:pt x="-291" y="11553"/>
                    <a:pt x="380" y="10706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09" name="Freeform 8"/>
            <p:cNvSpPr/>
            <p:nvPr/>
          </p:nvSpPr>
          <p:spPr>
            <a:xfrm>
              <a:off x="721" y="696636"/>
              <a:ext cx="443638" cy="4025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45" h="19562" fill="norm" stroke="1" extrusionOk="0">
                  <a:moveTo>
                    <a:pt x="1259" y="16574"/>
                  </a:moveTo>
                  <a:cubicBezTo>
                    <a:pt x="3727" y="20058"/>
                    <a:pt x="8664" y="20755"/>
                    <a:pt x="12984" y="17271"/>
                  </a:cubicBezTo>
                  <a:cubicBezTo>
                    <a:pt x="14836" y="15878"/>
                    <a:pt x="14836" y="15878"/>
                    <a:pt x="14836" y="15878"/>
                  </a:cubicBezTo>
                  <a:cubicBezTo>
                    <a:pt x="18539" y="13090"/>
                    <a:pt x="20390" y="6820"/>
                    <a:pt x="17921" y="3336"/>
                  </a:cubicBezTo>
                  <a:cubicBezTo>
                    <a:pt x="15453" y="-845"/>
                    <a:pt x="9899" y="-845"/>
                    <a:pt x="6196" y="1942"/>
                  </a:cubicBezTo>
                  <a:cubicBezTo>
                    <a:pt x="4344" y="3336"/>
                    <a:pt x="4344" y="3336"/>
                    <a:pt x="4344" y="3336"/>
                  </a:cubicBezTo>
                  <a:cubicBezTo>
                    <a:pt x="24" y="6820"/>
                    <a:pt x="-1210" y="12394"/>
                    <a:pt x="1259" y="16574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0" name="Freeform 9"/>
            <p:cNvSpPr/>
            <p:nvPr/>
          </p:nvSpPr>
          <p:spPr>
            <a:xfrm>
              <a:off x="349889" y="58700"/>
              <a:ext cx="1433986" cy="26834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872" y="0"/>
                  </a:moveTo>
                  <a:cubicBezTo>
                    <a:pt x="1728" y="0"/>
                    <a:pt x="1728" y="0"/>
                    <a:pt x="1728" y="0"/>
                  </a:cubicBezTo>
                  <a:cubicBezTo>
                    <a:pt x="864" y="0"/>
                    <a:pt x="0" y="348"/>
                    <a:pt x="0" y="929"/>
                  </a:cubicBezTo>
                  <a:cubicBezTo>
                    <a:pt x="0" y="20671"/>
                    <a:pt x="0" y="20671"/>
                    <a:pt x="0" y="20671"/>
                  </a:cubicBezTo>
                  <a:cubicBezTo>
                    <a:pt x="0" y="21135"/>
                    <a:pt x="864" y="21600"/>
                    <a:pt x="1728" y="21600"/>
                  </a:cubicBezTo>
                  <a:cubicBezTo>
                    <a:pt x="19872" y="21600"/>
                    <a:pt x="19872" y="21600"/>
                    <a:pt x="19872" y="21600"/>
                  </a:cubicBezTo>
                  <a:cubicBezTo>
                    <a:pt x="20952" y="21600"/>
                    <a:pt x="21600" y="21135"/>
                    <a:pt x="21600" y="20671"/>
                  </a:cubicBezTo>
                  <a:cubicBezTo>
                    <a:pt x="21600" y="929"/>
                    <a:pt x="21600" y="929"/>
                    <a:pt x="21600" y="929"/>
                  </a:cubicBezTo>
                  <a:cubicBezTo>
                    <a:pt x="21600" y="348"/>
                    <a:pt x="20952" y="0"/>
                    <a:pt x="19872" y="0"/>
                  </a:cubicBez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1" name="Freeform 10"/>
            <p:cNvSpPr/>
            <p:nvPr/>
          </p:nvSpPr>
          <p:spPr>
            <a:xfrm>
              <a:off x="299574" y="0"/>
              <a:ext cx="1543002" cy="27924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178" y="0"/>
                  </a:moveTo>
                  <a:cubicBezTo>
                    <a:pt x="2221" y="0"/>
                    <a:pt x="2221" y="0"/>
                    <a:pt x="2221" y="0"/>
                  </a:cubicBezTo>
                  <a:cubicBezTo>
                    <a:pt x="1615" y="0"/>
                    <a:pt x="1009" y="224"/>
                    <a:pt x="606" y="448"/>
                  </a:cubicBezTo>
                  <a:cubicBezTo>
                    <a:pt x="202" y="672"/>
                    <a:pt x="0" y="1007"/>
                    <a:pt x="0" y="1343"/>
                  </a:cubicBezTo>
                  <a:cubicBezTo>
                    <a:pt x="0" y="20369"/>
                    <a:pt x="0" y="20369"/>
                    <a:pt x="0" y="20369"/>
                  </a:cubicBezTo>
                  <a:cubicBezTo>
                    <a:pt x="0" y="20705"/>
                    <a:pt x="202" y="21040"/>
                    <a:pt x="606" y="21264"/>
                  </a:cubicBezTo>
                  <a:cubicBezTo>
                    <a:pt x="1009" y="21488"/>
                    <a:pt x="1615" y="21600"/>
                    <a:pt x="2221" y="21600"/>
                  </a:cubicBezTo>
                  <a:cubicBezTo>
                    <a:pt x="19178" y="21600"/>
                    <a:pt x="19178" y="21600"/>
                    <a:pt x="19178" y="21600"/>
                  </a:cubicBezTo>
                  <a:cubicBezTo>
                    <a:pt x="19783" y="21600"/>
                    <a:pt x="20389" y="21488"/>
                    <a:pt x="20793" y="21264"/>
                  </a:cubicBezTo>
                  <a:cubicBezTo>
                    <a:pt x="21196" y="21040"/>
                    <a:pt x="21600" y="20705"/>
                    <a:pt x="21600" y="20369"/>
                  </a:cubicBezTo>
                  <a:cubicBezTo>
                    <a:pt x="21600" y="1343"/>
                    <a:pt x="21600" y="1343"/>
                    <a:pt x="21600" y="1343"/>
                  </a:cubicBezTo>
                  <a:cubicBezTo>
                    <a:pt x="21600" y="1007"/>
                    <a:pt x="21196" y="672"/>
                    <a:pt x="20793" y="448"/>
                  </a:cubicBezTo>
                  <a:cubicBezTo>
                    <a:pt x="20389" y="224"/>
                    <a:pt x="19783" y="0"/>
                    <a:pt x="19178" y="0"/>
                  </a:cubicBezTo>
                  <a:close/>
                  <a:moveTo>
                    <a:pt x="2221" y="783"/>
                  </a:moveTo>
                  <a:cubicBezTo>
                    <a:pt x="19178" y="783"/>
                    <a:pt x="19178" y="783"/>
                    <a:pt x="19178" y="783"/>
                  </a:cubicBezTo>
                  <a:cubicBezTo>
                    <a:pt x="19379" y="783"/>
                    <a:pt x="19783" y="783"/>
                    <a:pt x="19985" y="895"/>
                  </a:cubicBezTo>
                  <a:cubicBezTo>
                    <a:pt x="20187" y="1007"/>
                    <a:pt x="20187" y="1231"/>
                    <a:pt x="20187" y="1343"/>
                  </a:cubicBezTo>
                  <a:cubicBezTo>
                    <a:pt x="20187" y="20369"/>
                    <a:pt x="20187" y="20369"/>
                    <a:pt x="20187" y="20369"/>
                  </a:cubicBezTo>
                  <a:cubicBezTo>
                    <a:pt x="20187" y="20481"/>
                    <a:pt x="20187" y="20593"/>
                    <a:pt x="19985" y="20705"/>
                  </a:cubicBezTo>
                  <a:cubicBezTo>
                    <a:pt x="19783" y="20817"/>
                    <a:pt x="19379" y="20928"/>
                    <a:pt x="19178" y="20928"/>
                  </a:cubicBezTo>
                  <a:cubicBezTo>
                    <a:pt x="2221" y="20928"/>
                    <a:pt x="2221" y="20928"/>
                    <a:pt x="2221" y="20928"/>
                  </a:cubicBezTo>
                  <a:cubicBezTo>
                    <a:pt x="2019" y="20928"/>
                    <a:pt x="1817" y="20817"/>
                    <a:pt x="1615" y="20705"/>
                  </a:cubicBezTo>
                  <a:cubicBezTo>
                    <a:pt x="1413" y="20593"/>
                    <a:pt x="1211" y="20481"/>
                    <a:pt x="1211" y="20369"/>
                  </a:cubicBezTo>
                  <a:cubicBezTo>
                    <a:pt x="1211" y="1343"/>
                    <a:pt x="1211" y="1343"/>
                    <a:pt x="1211" y="1343"/>
                  </a:cubicBezTo>
                  <a:cubicBezTo>
                    <a:pt x="1211" y="1231"/>
                    <a:pt x="1413" y="1007"/>
                    <a:pt x="1615" y="895"/>
                  </a:cubicBezTo>
                  <a:cubicBezTo>
                    <a:pt x="1817" y="783"/>
                    <a:pt x="2019" y="783"/>
                    <a:pt x="2221" y="783"/>
                  </a:cubicBezTo>
                  <a:close/>
                </a:path>
              </a:pathLst>
            </a:custGeom>
            <a:solidFill>
              <a:srgbClr val="33333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2" name="Rectangle 11"/>
            <p:cNvSpPr/>
            <p:nvPr/>
          </p:nvSpPr>
          <p:spPr>
            <a:xfrm>
              <a:off x="433748" y="587011"/>
              <a:ext cx="1274653" cy="1626860"/>
            </a:xfrm>
            <a:prstGeom prst="rect">
              <a:avLst/>
            </a:prstGeom>
            <a:solidFill>
              <a:srgbClr val="ECEFF1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3" name="Freeform 12"/>
            <p:cNvSpPr/>
            <p:nvPr/>
          </p:nvSpPr>
          <p:spPr>
            <a:xfrm>
              <a:off x="433748" y="587011"/>
              <a:ext cx="1274654" cy="16268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0"/>
                  </a:lnTo>
                  <a:lnTo>
                    <a:pt x="0" y="216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D8D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4" name="Freeform 13"/>
            <p:cNvSpPr/>
            <p:nvPr/>
          </p:nvSpPr>
          <p:spPr>
            <a:xfrm>
              <a:off x="903358" y="343821"/>
              <a:ext cx="318665" cy="419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618" y="0"/>
                  </a:moveTo>
                  <a:cubicBezTo>
                    <a:pt x="982" y="0"/>
                    <a:pt x="982" y="0"/>
                    <a:pt x="982" y="0"/>
                  </a:cubicBezTo>
                  <a:cubicBezTo>
                    <a:pt x="982" y="0"/>
                    <a:pt x="0" y="0"/>
                    <a:pt x="0" y="7200"/>
                  </a:cubicBezTo>
                  <a:cubicBezTo>
                    <a:pt x="0" y="7200"/>
                    <a:pt x="0" y="7200"/>
                    <a:pt x="0" y="7200"/>
                  </a:cubicBezTo>
                  <a:cubicBezTo>
                    <a:pt x="0" y="14400"/>
                    <a:pt x="982" y="21600"/>
                    <a:pt x="982" y="21600"/>
                  </a:cubicBezTo>
                  <a:cubicBezTo>
                    <a:pt x="20618" y="21600"/>
                    <a:pt x="20618" y="21600"/>
                    <a:pt x="20618" y="21600"/>
                  </a:cubicBezTo>
                  <a:cubicBezTo>
                    <a:pt x="21600" y="21600"/>
                    <a:pt x="21600" y="14400"/>
                    <a:pt x="21600" y="7200"/>
                  </a:cubicBezTo>
                  <a:cubicBezTo>
                    <a:pt x="21600" y="7200"/>
                    <a:pt x="21600" y="7200"/>
                    <a:pt x="21600" y="7200"/>
                  </a:cubicBezTo>
                  <a:cubicBezTo>
                    <a:pt x="21600" y="0"/>
                    <a:pt x="21600" y="0"/>
                    <a:pt x="20618" y="0"/>
                  </a:cubicBezTo>
                  <a:close/>
                </a:path>
              </a:pathLst>
            </a:custGeom>
            <a:solidFill>
              <a:srgbClr val="80808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5" name="Freeform 14"/>
            <p:cNvSpPr/>
            <p:nvPr/>
          </p:nvSpPr>
          <p:spPr>
            <a:xfrm>
              <a:off x="894972" y="327048"/>
              <a:ext cx="343822" cy="587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9800" y="0"/>
                  </a:moveTo>
                  <a:cubicBezTo>
                    <a:pt x="1800" y="0"/>
                    <a:pt x="1800" y="0"/>
                    <a:pt x="1800" y="0"/>
                  </a:cubicBezTo>
                  <a:cubicBezTo>
                    <a:pt x="1800" y="0"/>
                    <a:pt x="900" y="0"/>
                    <a:pt x="900" y="5400"/>
                  </a:cubicBezTo>
                  <a:cubicBezTo>
                    <a:pt x="900" y="5400"/>
                    <a:pt x="900" y="5400"/>
                    <a:pt x="900" y="5400"/>
                  </a:cubicBezTo>
                  <a:cubicBezTo>
                    <a:pt x="900" y="5400"/>
                    <a:pt x="0" y="10800"/>
                    <a:pt x="0" y="10800"/>
                  </a:cubicBezTo>
                  <a:cubicBezTo>
                    <a:pt x="0" y="16200"/>
                    <a:pt x="900" y="16200"/>
                    <a:pt x="900" y="16200"/>
                  </a:cubicBezTo>
                  <a:cubicBezTo>
                    <a:pt x="900" y="21600"/>
                    <a:pt x="1800" y="21600"/>
                    <a:pt x="1800" y="21600"/>
                  </a:cubicBezTo>
                  <a:cubicBezTo>
                    <a:pt x="19800" y="21600"/>
                    <a:pt x="19800" y="21600"/>
                    <a:pt x="19800" y="21600"/>
                  </a:cubicBezTo>
                  <a:cubicBezTo>
                    <a:pt x="19800" y="21600"/>
                    <a:pt x="20700" y="21600"/>
                    <a:pt x="20700" y="16200"/>
                  </a:cubicBezTo>
                  <a:cubicBezTo>
                    <a:pt x="20700" y="16200"/>
                    <a:pt x="20700" y="16200"/>
                    <a:pt x="20700" y="16200"/>
                  </a:cubicBezTo>
                  <a:cubicBezTo>
                    <a:pt x="21600" y="16200"/>
                    <a:pt x="21600" y="16200"/>
                    <a:pt x="21600" y="10800"/>
                  </a:cubicBezTo>
                  <a:cubicBezTo>
                    <a:pt x="21600" y="10800"/>
                    <a:pt x="21600" y="5400"/>
                    <a:pt x="20700" y="5400"/>
                  </a:cubicBezTo>
                  <a:cubicBezTo>
                    <a:pt x="20700" y="5400"/>
                    <a:pt x="20700" y="5400"/>
                    <a:pt x="20700" y="5400"/>
                  </a:cubicBezTo>
                  <a:cubicBezTo>
                    <a:pt x="20700" y="0"/>
                    <a:pt x="19800" y="0"/>
                    <a:pt x="19800" y="0"/>
                  </a:cubicBezTo>
                  <a:close/>
                  <a:moveTo>
                    <a:pt x="1800" y="5400"/>
                  </a:moveTo>
                  <a:cubicBezTo>
                    <a:pt x="19800" y="5400"/>
                    <a:pt x="19800" y="5400"/>
                    <a:pt x="19800" y="5400"/>
                  </a:cubicBezTo>
                  <a:cubicBezTo>
                    <a:pt x="19800" y="5400"/>
                    <a:pt x="19800" y="5400"/>
                    <a:pt x="20700" y="5400"/>
                  </a:cubicBezTo>
                  <a:cubicBezTo>
                    <a:pt x="20700" y="5400"/>
                    <a:pt x="20700" y="5400"/>
                    <a:pt x="20700" y="5400"/>
                  </a:cubicBezTo>
                  <a:cubicBezTo>
                    <a:pt x="20700" y="10800"/>
                    <a:pt x="20700" y="10800"/>
                    <a:pt x="20700" y="10800"/>
                  </a:cubicBezTo>
                  <a:cubicBezTo>
                    <a:pt x="20700" y="10800"/>
                    <a:pt x="20700" y="16200"/>
                    <a:pt x="20700" y="16200"/>
                  </a:cubicBezTo>
                  <a:cubicBezTo>
                    <a:pt x="20700" y="16200"/>
                    <a:pt x="20700" y="16200"/>
                    <a:pt x="20700" y="16200"/>
                  </a:cubicBezTo>
                  <a:cubicBezTo>
                    <a:pt x="19800" y="16200"/>
                    <a:pt x="19800" y="16200"/>
                    <a:pt x="19800" y="16200"/>
                  </a:cubicBezTo>
                  <a:cubicBezTo>
                    <a:pt x="1800" y="16200"/>
                    <a:pt x="1800" y="16200"/>
                    <a:pt x="1800" y="16200"/>
                  </a:cubicBezTo>
                  <a:cubicBezTo>
                    <a:pt x="1800" y="16200"/>
                    <a:pt x="1800" y="16200"/>
                    <a:pt x="1800" y="16200"/>
                  </a:cubicBezTo>
                  <a:cubicBezTo>
                    <a:pt x="900" y="16200"/>
                    <a:pt x="900" y="10800"/>
                    <a:pt x="900" y="10800"/>
                  </a:cubicBezTo>
                  <a:cubicBezTo>
                    <a:pt x="900" y="10800"/>
                    <a:pt x="900" y="10800"/>
                    <a:pt x="1800" y="5400"/>
                  </a:cubicBezTo>
                  <a:cubicBezTo>
                    <a:pt x="1800" y="5400"/>
                    <a:pt x="1800" y="5400"/>
                    <a:pt x="1800" y="5400"/>
                  </a:cubicBezTo>
                  <a:cubicBezTo>
                    <a:pt x="1800" y="5400"/>
                    <a:pt x="1800" y="5400"/>
                    <a:pt x="1800" y="5400"/>
                  </a:cubicBezTo>
                  <a:close/>
                </a:path>
              </a:pathLst>
            </a:cu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6" name="Oval 15"/>
            <p:cNvSpPr/>
            <p:nvPr/>
          </p:nvSpPr>
          <p:spPr>
            <a:xfrm>
              <a:off x="936901" y="2297730"/>
              <a:ext cx="268349" cy="276735"/>
            </a:xfrm>
            <a:prstGeom prst="ellipse">
              <a:avLst/>
            </a:prstGeom>
            <a:solidFill>
              <a:srgbClr val="666666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7" name="Freeform 16"/>
            <p:cNvSpPr/>
            <p:nvPr/>
          </p:nvSpPr>
          <p:spPr>
            <a:xfrm>
              <a:off x="1020759" y="2381588"/>
              <a:ext cx="83860" cy="100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8000" y="0"/>
                  </a:moveTo>
                  <a:cubicBezTo>
                    <a:pt x="3600" y="0"/>
                    <a:pt x="3600" y="0"/>
                    <a:pt x="3600" y="0"/>
                  </a:cubicBezTo>
                  <a:cubicBezTo>
                    <a:pt x="0" y="0"/>
                    <a:pt x="0" y="3086"/>
                    <a:pt x="0" y="3086"/>
                  </a:cubicBezTo>
                  <a:cubicBezTo>
                    <a:pt x="0" y="15429"/>
                    <a:pt x="0" y="15429"/>
                    <a:pt x="0" y="15429"/>
                  </a:cubicBezTo>
                  <a:cubicBezTo>
                    <a:pt x="0" y="18514"/>
                    <a:pt x="0" y="21600"/>
                    <a:pt x="3600" y="21600"/>
                  </a:cubicBezTo>
                  <a:cubicBezTo>
                    <a:pt x="18000" y="21600"/>
                    <a:pt x="18000" y="21600"/>
                    <a:pt x="18000" y="21600"/>
                  </a:cubicBezTo>
                  <a:cubicBezTo>
                    <a:pt x="21600" y="21600"/>
                    <a:pt x="21600" y="18514"/>
                    <a:pt x="21600" y="15429"/>
                  </a:cubicBezTo>
                  <a:cubicBezTo>
                    <a:pt x="21600" y="3086"/>
                    <a:pt x="21600" y="3086"/>
                    <a:pt x="21600" y="3086"/>
                  </a:cubicBezTo>
                  <a:cubicBezTo>
                    <a:pt x="21600" y="3086"/>
                    <a:pt x="21600" y="0"/>
                    <a:pt x="18000" y="0"/>
                  </a:cubicBezTo>
                  <a:close/>
                </a:path>
              </a:pathLst>
            </a:custGeom>
            <a:solidFill>
              <a:srgbClr val="99999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8" name="Freeform 17"/>
            <p:cNvSpPr/>
            <p:nvPr/>
          </p:nvSpPr>
          <p:spPr>
            <a:xfrm>
              <a:off x="528414" y="656559"/>
              <a:ext cx="1565391" cy="15496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34" h="21232" fill="norm" stroke="1" extrusionOk="0">
                  <a:moveTo>
                    <a:pt x="8886" y="445"/>
                  </a:moveTo>
                  <a:cubicBezTo>
                    <a:pt x="20864" y="11741"/>
                    <a:pt x="20864" y="11741"/>
                    <a:pt x="20864" y="11741"/>
                  </a:cubicBezTo>
                  <a:cubicBezTo>
                    <a:pt x="21453" y="12335"/>
                    <a:pt x="21453" y="13128"/>
                    <a:pt x="21060" y="13723"/>
                  </a:cubicBezTo>
                  <a:cubicBezTo>
                    <a:pt x="14384" y="20857"/>
                    <a:pt x="14384" y="20857"/>
                    <a:pt x="14384" y="20857"/>
                  </a:cubicBezTo>
                  <a:cubicBezTo>
                    <a:pt x="13991" y="21253"/>
                    <a:pt x="13009" y="21451"/>
                    <a:pt x="12420" y="20857"/>
                  </a:cubicBezTo>
                  <a:cubicBezTo>
                    <a:pt x="442" y="9561"/>
                    <a:pt x="442" y="9561"/>
                    <a:pt x="442" y="9561"/>
                  </a:cubicBezTo>
                  <a:cubicBezTo>
                    <a:pt x="-147" y="8967"/>
                    <a:pt x="-147" y="8174"/>
                    <a:pt x="442" y="7579"/>
                  </a:cubicBezTo>
                  <a:cubicBezTo>
                    <a:pt x="6922" y="445"/>
                    <a:pt x="6922" y="445"/>
                    <a:pt x="6922" y="445"/>
                  </a:cubicBezTo>
                  <a:cubicBezTo>
                    <a:pt x="7511" y="-149"/>
                    <a:pt x="8297" y="-149"/>
                    <a:pt x="8886" y="445"/>
                  </a:cubicBezTo>
                  <a:close/>
                </a:path>
              </a:pathLst>
            </a:custGeom>
            <a:solidFill>
              <a:srgbClr val="0277B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19" name="Freeform 18"/>
            <p:cNvSpPr/>
            <p:nvPr/>
          </p:nvSpPr>
          <p:spPr>
            <a:xfrm>
              <a:off x="894972" y="737956"/>
              <a:ext cx="1132095" cy="10650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80" y="0"/>
                  </a:moveTo>
                  <a:lnTo>
                    <a:pt x="21600" y="19219"/>
                  </a:lnTo>
                  <a:lnTo>
                    <a:pt x="19680" y="21600"/>
                  </a:lnTo>
                  <a:lnTo>
                    <a:pt x="0" y="2041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4D4D4D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0" name="Freeform 19"/>
            <p:cNvSpPr/>
            <p:nvPr/>
          </p:nvSpPr>
          <p:spPr>
            <a:xfrm>
              <a:off x="691159" y="1119501"/>
              <a:ext cx="298610" cy="3066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2" h="19744" fill="norm" stroke="1" extrusionOk="0">
                  <a:moveTo>
                    <a:pt x="16904" y="2008"/>
                  </a:moveTo>
                  <a:cubicBezTo>
                    <a:pt x="20661" y="5765"/>
                    <a:pt x="20661" y="12339"/>
                    <a:pt x="16904" y="16095"/>
                  </a:cubicBezTo>
                  <a:cubicBezTo>
                    <a:pt x="13148" y="20791"/>
                    <a:pt x="7513" y="20791"/>
                    <a:pt x="2818" y="17034"/>
                  </a:cubicBezTo>
                  <a:cubicBezTo>
                    <a:pt x="-939" y="13278"/>
                    <a:pt x="-939" y="6704"/>
                    <a:pt x="2818" y="2948"/>
                  </a:cubicBezTo>
                  <a:cubicBezTo>
                    <a:pt x="6574" y="-809"/>
                    <a:pt x="12209" y="-809"/>
                    <a:pt x="16904" y="2008"/>
                  </a:cubicBezTo>
                  <a:close/>
                </a:path>
              </a:pathLst>
            </a:custGeom>
            <a:solidFill>
              <a:srgbClr val="FEC53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1" name="Freeform 20"/>
            <p:cNvSpPr/>
            <p:nvPr/>
          </p:nvSpPr>
          <p:spPr>
            <a:xfrm>
              <a:off x="834082" y="1255694"/>
              <a:ext cx="306268" cy="3045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22" h="19614" fill="norm" stroke="1" extrusionOk="0">
                  <a:moveTo>
                    <a:pt x="16904" y="2818"/>
                  </a:moveTo>
                  <a:cubicBezTo>
                    <a:pt x="20661" y="6574"/>
                    <a:pt x="20661" y="12209"/>
                    <a:pt x="16904" y="15965"/>
                  </a:cubicBezTo>
                  <a:cubicBezTo>
                    <a:pt x="13148" y="20661"/>
                    <a:pt x="6574" y="20661"/>
                    <a:pt x="2818" y="16904"/>
                  </a:cubicBezTo>
                  <a:cubicBezTo>
                    <a:pt x="-939" y="13148"/>
                    <a:pt x="-939" y="6574"/>
                    <a:pt x="2818" y="2818"/>
                  </a:cubicBezTo>
                  <a:cubicBezTo>
                    <a:pt x="6574" y="-939"/>
                    <a:pt x="12209" y="-939"/>
                    <a:pt x="16904" y="2818"/>
                  </a:cubicBezTo>
                  <a:close/>
                </a:path>
              </a:pathLst>
            </a:custGeom>
            <a:solidFill>
              <a:srgbClr val="E93C40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2" name="Freeform 21"/>
            <p:cNvSpPr/>
            <p:nvPr/>
          </p:nvSpPr>
          <p:spPr>
            <a:xfrm>
              <a:off x="1200456" y="1667702"/>
              <a:ext cx="395335" cy="383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14" h="21000" fill="norm" stroke="1" extrusionOk="0">
                  <a:moveTo>
                    <a:pt x="4436" y="1200"/>
                  </a:moveTo>
                  <a:cubicBezTo>
                    <a:pt x="20636" y="16400"/>
                    <a:pt x="20636" y="16400"/>
                    <a:pt x="20636" y="16400"/>
                  </a:cubicBezTo>
                  <a:cubicBezTo>
                    <a:pt x="21407" y="17200"/>
                    <a:pt x="21407" y="18800"/>
                    <a:pt x="20636" y="20400"/>
                  </a:cubicBezTo>
                  <a:cubicBezTo>
                    <a:pt x="20636" y="20400"/>
                    <a:pt x="20636" y="20400"/>
                    <a:pt x="20636" y="20400"/>
                  </a:cubicBezTo>
                  <a:cubicBezTo>
                    <a:pt x="19864" y="21200"/>
                    <a:pt x="17550" y="21200"/>
                    <a:pt x="16778" y="20400"/>
                  </a:cubicBezTo>
                  <a:cubicBezTo>
                    <a:pt x="578" y="5200"/>
                    <a:pt x="578" y="5200"/>
                    <a:pt x="578" y="5200"/>
                  </a:cubicBezTo>
                  <a:cubicBezTo>
                    <a:pt x="-193" y="3600"/>
                    <a:pt x="-193" y="2000"/>
                    <a:pt x="578" y="1200"/>
                  </a:cubicBezTo>
                  <a:cubicBezTo>
                    <a:pt x="578" y="1200"/>
                    <a:pt x="578" y="1200"/>
                    <a:pt x="578" y="1200"/>
                  </a:cubicBezTo>
                  <a:cubicBezTo>
                    <a:pt x="2121" y="-400"/>
                    <a:pt x="3664" y="-400"/>
                    <a:pt x="4436" y="1200"/>
                  </a:cubicBezTo>
                  <a:close/>
                </a:path>
              </a:pathLst>
            </a:custGeom>
            <a:solidFill>
              <a:srgbClr val="B3B3B3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3" name="Freeform 22"/>
            <p:cNvSpPr/>
            <p:nvPr/>
          </p:nvSpPr>
          <p:spPr>
            <a:xfrm>
              <a:off x="1507968" y="574128"/>
              <a:ext cx="944576" cy="22472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0" h="19960" fill="norm" stroke="1" extrusionOk="0">
                  <a:moveTo>
                    <a:pt x="8128" y="9405"/>
                  </a:moveTo>
                  <a:cubicBezTo>
                    <a:pt x="1504" y="11977"/>
                    <a:pt x="-2528" y="16734"/>
                    <a:pt x="1792" y="19048"/>
                  </a:cubicBezTo>
                  <a:cubicBezTo>
                    <a:pt x="6400" y="21491"/>
                    <a:pt x="15328" y="18405"/>
                    <a:pt x="17920" y="16991"/>
                  </a:cubicBezTo>
                  <a:cubicBezTo>
                    <a:pt x="18496" y="16734"/>
                    <a:pt x="19072" y="16220"/>
                    <a:pt x="18784" y="15705"/>
                  </a:cubicBezTo>
                  <a:cubicBezTo>
                    <a:pt x="16480" y="10820"/>
                    <a:pt x="13888" y="6062"/>
                    <a:pt x="11296" y="1305"/>
                  </a:cubicBezTo>
                  <a:cubicBezTo>
                    <a:pt x="10720" y="405"/>
                    <a:pt x="8992" y="-109"/>
                    <a:pt x="6976" y="20"/>
                  </a:cubicBezTo>
                  <a:cubicBezTo>
                    <a:pt x="5248" y="277"/>
                    <a:pt x="4096" y="1177"/>
                    <a:pt x="4384" y="1948"/>
                  </a:cubicBezTo>
                  <a:lnTo>
                    <a:pt x="8128" y="9405"/>
                  </a:ln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4" name="Freeform 23"/>
            <p:cNvSpPr/>
            <p:nvPr/>
          </p:nvSpPr>
          <p:spPr>
            <a:xfrm>
              <a:off x="0" y="1179373"/>
              <a:ext cx="536630" cy="475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746" h="19762" fill="norm" stroke="1" extrusionOk="0">
                  <a:moveTo>
                    <a:pt x="18482" y="17081"/>
                  </a:moveTo>
                  <a:cubicBezTo>
                    <a:pt x="16901" y="20081"/>
                    <a:pt x="12687" y="20681"/>
                    <a:pt x="9526" y="18281"/>
                  </a:cubicBezTo>
                  <a:cubicBezTo>
                    <a:pt x="3204" y="13481"/>
                    <a:pt x="3204" y="13481"/>
                    <a:pt x="3204" y="13481"/>
                  </a:cubicBezTo>
                  <a:cubicBezTo>
                    <a:pt x="43" y="11081"/>
                    <a:pt x="-1011" y="6281"/>
                    <a:pt x="1096" y="2681"/>
                  </a:cubicBezTo>
                  <a:cubicBezTo>
                    <a:pt x="3204" y="-319"/>
                    <a:pt x="7418" y="-919"/>
                    <a:pt x="10579" y="1481"/>
                  </a:cubicBezTo>
                  <a:cubicBezTo>
                    <a:pt x="16901" y="6281"/>
                    <a:pt x="16901" y="6281"/>
                    <a:pt x="16901" y="6281"/>
                  </a:cubicBezTo>
                  <a:cubicBezTo>
                    <a:pt x="20062" y="8681"/>
                    <a:pt x="20589" y="13481"/>
                    <a:pt x="18482" y="17081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5" name="Freeform 24"/>
            <p:cNvSpPr/>
            <p:nvPr/>
          </p:nvSpPr>
          <p:spPr>
            <a:xfrm>
              <a:off x="258" y="1658153"/>
              <a:ext cx="623791" cy="5411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36" h="19914" fill="norm" stroke="1" extrusionOk="0">
                  <a:moveTo>
                    <a:pt x="18880" y="17069"/>
                  </a:moveTo>
                  <a:cubicBezTo>
                    <a:pt x="17041" y="20230"/>
                    <a:pt x="13365" y="20757"/>
                    <a:pt x="10607" y="18650"/>
                  </a:cubicBezTo>
                  <a:cubicBezTo>
                    <a:pt x="2795" y="11801"/>
                    <a:pt x="2795" y="11801"/>
                    <a:pt x="2795" y="11801"/>
                  </a:cubicBezTo>
                  <a:cubicBezTo>
                    <a:pt x="37" y="9694"/>
                    <a:pt x="-882" y="5479"/>
                    <a:pt x="956" y="2845"/>
                  </a:cubicBezTo>
                  <a:cubicBezTo>
                    <a:pt x="2795" y="-316"/>
                    <a:pt x="6471" y="-843"/>
                    <a:pt x="9229" y="1264"/>
                  </a:cubicBezTo>
                  <a:cubicBezTo>
                    <a:pt x="17041" y="8113"/>
                    <a:pt x="17041" y="8113"/>
                    <a:pt x="17041" y="8113"/>
                  </a:cubicBezTo>
                  <a:cubicBezTo>
                    <a:pt x="19799" y="10220"/>
                    <a:pt x="20718" y="14435"/>
                    <a:pt x="18880" y="17069"/>
                  </a:cubicBezTo>
                  <a:close/>
                </a:path>
              </a:pathLst>
            </a:custGeom>
            <a:solidFill>
              <a:srgbClr val="FFE5C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  <p:sp>
          <p:nvSpPr>
            <p:cNvPr id="326" name="Freeform 25"/>
            <p:cNvSpPr/>
            <p:nvPr/>
          </p:nvSpPr>
          <p:spPr>
            <a:xfrm>
              <a:off x="1901276" y="2633165"/>
              <a:ext cx="972764" cy="11824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5959" y="21600"/>
                  </a:moveTo>
                  <a:lnTo>
                    <a:pt x="0" y="18230"/>
                  </a:lnTo>
                  <a:lnTo>
                    <a:pt x="15641" y="0"/>
                  </a:lnTo>
                  <a:lnTo>
                    <a:pt x="21600" y="3370"/>
                  </a:lnTo>
                  <a:lnTo>
                    <a:pt x="5959" y="21600"/>
                  </a:lnTo>
                  <a:close/>
                </a:path>
              </a:pathLst>
            </a:custGeom>
            <a:solidFill>
              <a:srgbClr val="FFCA28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/>
            </a:p>
          </p:txBody>
        </p:sp>
      </p:grpSp>
      <p:sp>
        <p:nvSpPr>
          <p:cNvPr id="328" name="dev‑todo‑mvvm‑rxjava"/>
          <p:cNvSpPr txBox="1"/>
          <p:nvPr/>
        </p:nvSpPr>
        <p:spPr>
          <a:xfrm>
            <a:off x="593992" y="2973066"/>
            <a:ext cx="2114016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Helvetica"/>
                <a:ea typeface="Helvetica"/>
                <a:cs typeface="Helvetica"/>
                <a:sym typeface="Helvetica"/>
                <a:hlinkClick r:id="rId3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FFFFF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3" invalidUrl="" action="" tgtFrame="" tooltip="" history="1" highlightClick="0" endSnd="0"/>
              </a:rPr>
              <a:t>dev‑todo‑mvvm‑rxjava</a:t>
            </a:r>
          </a:p>
        </p:txBody>
      </p:sp>
      <p:sp>
        <p:nvSpPr>
          <p:cNvPr id="329" name="todo‑mvvm‑live"/>
          <p:cNvSpPr txBox="1"/>
          <p:nvPr/>
        </p:nvSpPr>
        <p:spPr>
          <a:xfrm>
            <a:off x="618103" y="3521703"/>
            <a:ext cx="1481594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Helvetica"/>
                <a:ea typeface="Helvetica"/>
                <a:cs typeface="Helvetica"/>
                <a:sym typeface="Helvetica"/>
                <a:hlinkClick r:id="rId4" invalidUrl="" action="" tgtFrame="" tooltip="" history="1" highlightClick="0" endSnd="0"/>
              </a:defRPr>
            </a:lvl1pPr>
          </a:lstStyle>
          <a:p>
            <a:pPr>
              <a:defRPr u="none">
                <a:solidFill>
                  <a:srgbClr val="FFFFFF"/>
                </a:solidFill>
                <a:uFillTx/>
              </a:defRPr>
            </a:pPr>
            <a:r>
              <a:rPr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4" invalidUrl="" action="" tgtFrame="" tooltip="" history="1" highlightClick="0" endSnd="0"/>
              </a:rPr>
              <a:t>todo‑mvvm‑live</a:t>
            </a:r>
          </a:p>
        </p:txBody>
      </p:sp>
      <p:sp>
        <p:nvSpPr>
          <p:cNvPr id="330" name="todo‑mvvm‑databinding"/>
          <p:cNvSpPr txBox="1"/>
          <p:nvPr/>
        </p:nvSpPr>
        <p:spPr>
          <a:xfrm>
            <a:off x="638839" y="4070340"/>
            <a:ext cx="2227522" cy="332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lnSpc>
                <a:spcPts val="3700"/>
              </a:lnSpc>
              <a:defRPr sz="16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latin typeface="Helvetica"/>
                <a:ea typeface="Helvetica"/>
                <a:cs typeface="Helvetica"/>
                <a:sym typeface="Helvetica"/>
                <a:hlinkClick r:id="rId5" invalidUrl="" action="" tgtFrame="" tooltip="" history="1" highlightClick="0" endSnd="0"/>
              </a:defRPr>
            </a:lvl1pPr>
          </a:lstStyle>
          <a:p>
            <a:pPr>
              <a:defRPr>
                <a:solidFill>
                  <a:srgbClr val="FFFFFF"/>
                </a:solidFill>
                <a:uFillTx/>
              </a:defRPr>
            </a:pPr>
            <a:r>
              <a: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  <a:hlinkClick r:id="rId5" invalidUrl="" action="" tgtFrame="" tooltip="" history="1" highlightClick="0" endSnd="0"/>
              </a:rPr>
              <a:t>todo‑mvvm‑databinding</a:t>
            </a:r>
          </a:p>
        </p:txBody>
      </p:sp>
      <p:sp>
        <p:nvSpPr>
          <p:cNvPr id="331" name="四个demo…"/>
          <p:cNvSpPr txBox="1"/>
          <p:nvPr/>
        </p:nvSpPr>
        <p:spPr>
          <a:xfrm>
            <a:off x="582930" y="2189479"/>
            <a:ext cx="6406044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四个demo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google  Sample   rxjava  databinding  liveData  三种mvvm集成</a:t>
            </a:r>
          </a:p>
        </p:txBody>
      </p:sp>
      <p:sp>
        <p:nvSpPr>
          <p:cNvPr id="332" name="记忆点 游戏详情页 databinding">
            <a:hlinkClick r:id="rId6" invalidUrl="" action="" tgtFrame="" tooltip="" history="1" highlightClick="0" endSnd="0"/>
          </p:cNvPr>
          <p:cNvSpPr txBox="1"/>
          <p:nvPr/>
        </p:nvSpPr>
        <p:spPr>
          <a:xfrm>
            <a:off x="592789" y="4618977"/>
            <a:ext cx="2893478" cy="376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 u="sng"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defRPr>
            </a:lvl1pPr>
          </a:lstStyle>
          <a:p>
            <a:pPr>
              <a:defRPr>
                <a:solidFill>
                  <a:srgbClr val="FFFFFF"/>
                </a:solidFill>
                <a:uFillTx/>
              </a:defRPr>
            </a:pPr>
            <a:r>
              <a:rPr>
                <a:solidFill>
                  <a:srgbClr val="0563C1"/>
                </a:solidFill>
                <a:uFill>
                  <a:solidFill>
                    <a:srgbClr val="0563C1"/>
                  </a:solidFill>
                </a:uFill>
              </a:rPr>
              <a:t>记忆点 游戏详情页 databinding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标题 1"/>
          <p:cNvSpPr txBox="1"/>
          <p:nvPr>
            <p:ph type="title"/>
          </p:nvPr>
        </p:nvSpPr>
        <p:spPr>
          <a:xfrm>
            <a:off x="3162300" y="203717"/>
            <a:ext cx="10515600" cy="642326"/>
          </a:xfrm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MVVM在安卓上的实现.</a:t>
            </a:r>
          </a:p>
        </p:txBody>
      </p:sp>
      <p:sp>
        <p:nvSpPr>
          <p:cNvPr id="162" name="方式一     databinding"/>
          <p:cNvSpPr txBox="1"/>
          <p:nvPr/>
        </p:nvSpPr>
        <p:spPr>
          <a:xfrm>
            <a:off x="3110447" y="1802130"/>
            <a:ext cx="3382452" cy="574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/>
            <a:r>
              <a:t>方式一     databinding</a:t>
            </a:r>
          </a:p>
        </p:txBody>
      </p:sp>
      <p:sp>
        <p:nvSpPr>
          <p:cNvPr id="163" name="方式二     android.arch.lifecycle:viewmodel  + LiveData"/>
          <p:cNvSpPr txBox="1"/>
          <p:nvPr/>
        </p:nvSpPr>
        <p:spPr>
          <a:xfrm>
            <a:off x="3130346" y="2879138"/>
            <a:ext cx="7549417" cy="878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pPr/>
            <a:r>
              <a:t>方式二     android.arch.lifecycle:viewmodel  + LiveData</a:t>
            </a:r>
          </a:p>
        </p:txBody>
      </p:sp>
      <p:sp>
        <p:nvSpPr>
          <p:cNvPr id="164" name="方式三     rxjava"/>
          <p:cNvSpPr txBox="1"/>
          <p:nvPr/>
        </p:nvSpPr>
        <p:spPr>
          <a:xfrm>
            <a:off x="3110447" y="4088129"/>
            <a:ext cx="2523863" cy="57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700">
                <a:solidFill>
                  <a:srgbClr val="FFFFFF"/>
                </a:solidFill>
              </a:defRPr>
            </a:lvl1pPr>
          </a:lstStyle>
          <a:p>
            <a:pPr/>
            <a:r>
              <a:t>方式三     rxjava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7" name="组合 1"/>
          <p:cNvGrpSpPr/>
          <p:nvPr/>
        </p:nvGrpSpPr>
        <p:grpSpPr>
          <a:xfrm>
            <a:off x="5012637" y="1033421"/>
            <a:ext cx="2166726" cy="2609572"/>
            <a:chOff x="-200632" y="-203199"/>
            <a:chExt cx="2166724" cy="2609570"/>
          </a:xfrm>
        </p:grpSpPr>
        <p:grpSp>
          <p:nvGrpSpPr>
            <p:cNvPr id="168" name="组合 5"/>
            <p:cNvGrpSpPr/>
            <p:nvPr/>
          </p:nvGrpSpPr>
          <p:grpSpPr>
            <a:xfrm>
              <a:off x="-200633" y="-203200"/>
              <a:ext cx="2166725" cy="2609571"/>
              <a:chOff x="-200632" y="-203199"/>
              <a:chExt cx="2166724" cy="2609570"/>
            </a:xfrm>
          </p:grpSpPr>
          <p:sp>
            <p:nvSpPr>
              <p:cNvPr id="166" name="文本框 18"/>
              <p:cNvSpPr txBox="1"/>
              <p:nvPr/>
            </p:nvSpPr>
            <p:spPr>
              <a:xfrm>
                <a:off x="-191339" y="-203200"/>
                <a:ext cx="1856741" cy="86614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>
                  <a:defRPr sz="4600">
                    <a:solidFill>
                      <a:srgbClr val="FF6D3B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lvl1pPr>
              </a:lstStyle>
              <a:p>
                <a:pPr/>
                <a:r>
                  <a:t>方式一</a:t>
                </a:r>
              </a:p>
            </p:txBody>
          </p:sp>
          <p:sp>
            <p:nvSpPr>
              <p:cNvPr id="167" name="文本框 19"/>
              <p:cNvSpPr txBox="1"/>
              <p:nvPr/>
            </p:nvSpPr>
            <p:spPr>
              <a:xfrm>
                <a:off x="-200633" y="1845030"/>
                <a:ext cx="2166725" cy="56134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none" lIns="45719" tIns="45719" rIns="45719" bIns="45719" numCol="1" anchor="t">
                <a:spAutoFit/>
              </a:bodyPr>
              <a:lstStyle>
                <a:lvl1pPr algn="ctr">
                  <a:defRPr sz="2800">
                    <a:solidFill>
                      <a:srgbClr val="FFFFFF"/>
                    </a:solidFill>
                    <a:latin typeface="微软雅黑 Light"/>
                    <a:ea typeface="微软雅黑 Light"/>
                    <a:cs typeface="微软雅黑 Light"/>
                    <a:sym typeface="微软雅黑 Light"/>
                  </a:defRPr>
                </a:lvl1pPr>
              </a:lstStyle>
              <a:p>
                <a:pPr/>
                <a:r>
                  <a:t>databinding</a:t>
                </a:r>
              </a:p>
            </p:txBody>
          </p:sp>
        </p:grpSp>
        <p:grpSp>
          <p:nvGrpSpPr>
            <p:cNvPr id="176" name="Group 47"/>
            <p:cNvGrpSpPr/>
            <p:nvPr/>
          </p:nvGrpSpPr>
          <p:grpSpPr>
            <a:xfrm>
              <a:off x="595084" y="1019121"/>
              <a:ext cx="575292" cy="575291"/>
              <a:chOff x="0" y="0"/>
              <a:chExt cx="575290" cy="575290"/>
            </a:xfrm>
          </p:grpSpPr>
          <p:sp>
            <p:nvSpPr>
              <p:cNvPr id="169" name="Rectangle 48"/>
              <p:cNvSpPr/>
              <p:nvPr/>
            </p:nvSpPr>
            <p:spPr>
              <a:xfrm>
                <a:off x="0" y="0"/>
                <a:ext cx="575291" cy="575291"/>
              </a:xfrm>
              <a:prstGeom prst="rect">
                <a:avLst/>
              </a:prstGeom>
              <a:solidFill>
                <a:srgbClr val="FF6D3B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0" name="Freeform 49"/>
              <p:cNvSpPr/>
              <p:nvPr/>
            </p:nvSpPr>
            <p:spPr>
              <a:xfrm>
                <a:off x="282218" y="211663"/>
                <a:ext cx="67842" cy="1831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7760"/>
                    </a:moveTo>
                    <a:lnTo>
                      <a:pt x="18576" y="21600"/>
                    </a:lnTo>
                    <a:lnTo>
                      <a:pt x="9504" y="19040"/>
                    </a:lnTo>
                    <a:lnTo>
                      <a:pt x="0" y="480"/>
                    </a:lnTo>
                    <a:lnTo>
                      <a:pt x="3456" y="0"/>
                    </a:lnTo>
                    <a:lnTo>
                      <a:pt x="21600" y="17760"/>
                    </a:lnTo>
                    <a:close/>
                  </a:path>
                </a:pathLst>
              </a:custGeom>
              <a:solidFill>
                <a:srgbClr val="21354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1" name="Freeform 50"/>
              <p:cNvSpPr/>
              <p:nvPr/>
            </p:nvSpPr>
            <p:spPr>
              <a:xfrm>
                <a:off x="241513" y="214377"/>
                <a:ext cx="89551" cy="2632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17146"/>
                    </a:moveTo>
                    <a:lnTo>
                      <a:pt x="10800" y="21600"/>
                    </a:lnTo>
                    <a:lnTo>
                      <a:pt x="0" y="17146"/>
                    </a:lnTo>
                    <a:lnTo>
                      <a:pt x="7527" y="0"/>
                    </a:lnTo>
                    <a:lnTo>
                      <a:pt x="14073" y="0"/>
                    </a:lnTo>
                    <a:lnTo>
                      <a:pt x="21600" y="17146"/>
                    </a:lnTo>
                    <a:close/>
                  </a:path>
                </a:pathLst>
              </a:custGeom>
              <a:solidFill>
                <a:srgbClr val="2B4457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2" name="Freeform 51"/>
              <p:cNvSpPr/>
              <p:nvPr/>
            </p:nvSpPr>
            <p:spPr>
              <a:xfrm>
                <a:off x="260509" y="169602"/>
                <a:ext cx="54274" cy="447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5660" y="21600"/>
                    </a:moveTo>
                    <a:lnTo>
                      <a:pt x="4860" y="21600"/>
                    </a:lnTo>
                    <a:lnTo>
                      <a:pt x="0" y="7855"/>
                    </a:lnTo>
                    <a:lnTo>
                      <a:pt x="2160" y="0"/>
                    </a:lnTo>
                    <a:lnTo>
                      <a:pt x="18900" y="0"/>
                    </a:lnTo>
                    <a:lnTo>
                      <a:pt x="21600" y="7855"/>
                    </a:lnTo>
                    <a:lnTo>
                      <a:pt x="15660" y="21600"/>
                    </a:lnTo>
                    <a:close/>
                  </a:path>
                </a:pathLst>
              </a:custGeom>
              <a:solidFill>
                <a:srgbClr val="21354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3" name="Freeform 52"/>
              <p:cNvSpPr/>
              <p:nvPr/>
            </p:nvSpPr>
            <p:spPr>
              <a:xfrm>
                <a:off x="173672" y="100404"/>
                <a:ext cx="227947" cy="312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57" y="0"/>
                    </a:moveTo>
                    <a:lnTo>
                      <a:pt x="20186" y="0"/>
                    </a:lnTo>
                    <a:lnTo>
                      <a:pt x="21600" y="21600"/>
                    </a:lnTo>
                    <a:lnTo>
                      <a:pt x="0" y="21600"/>
                    </a:lnTo>
                    <a:lnTo>
                      <a:pt x="1157" y="0"/>
                    </a:lnTo>
                    <a:close/>
                  </a:path>
                </a:pathLst>
              </a:custGeom>
              <a:solidFill>
                <a:srgbClr val="E6E5E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4" name="Freeform 53"/>
              <p:cNvSpPr/>
              <p:nvPr/>
            </p:nvSpPr>
            <p:spPr>
              <a:xfrm>
                <a:off x="173672" y="100404"/>
                <a:ext cx="112617" cy="13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4823"/>
                    </a:moveTo>
                    <a:lnTo>
                      <a:pt x="10410" y="21600"/>
                    </a:lnTo>
                    <a:lnTo>
                      <a:pt x="21600" y="10695"/>
                    </a:lnTo>
                    <a:lnTo>
                      <a:pt x="2342" y="0"/>
                    </a:lnTo>
                    <a:lnTo>
                      <a:pt x="0" y="4823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  <p:sp>
            <p:nvSpPr>
              <p:cNvPr id="175" name="Freeform 54"/>
              <p:cNvSpPr/>
              <p:nvPr/>
            </p:nvSpPr>
            <p:spPr>
              <a:xfrm>
                <a:off x="286288" y="100404"/>
                <a:ext cx="115331" cy="1397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805" y="0"/>
                    </a:moveTo>
                    <a:lnTo>
                      <a:pt x="0" y="10695"/>
                    </a:lnTo>
                    <a:lnTo>
                      <a:pt x="11435" y="21600"/>
                    </a:lnTo>
                    <a:lnTo>
                      <a:pt x="21600" y="4823"/>
                    </a:lnTo>
                    <a:lnTo>
                      <a:pt x="18805" y="0"/>
                    </a:ln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45719" tIns="45719" rIns="45719" bIns="45719" numCol="1" anchor="t">
                <a:noAutofit/>
              </a:bodyPr>
              <a:lstStyle/>
              <a:p>
                <a:p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DataBinding是谷歌15年推出的library。…"/>
          <p:cNvSpPr txBox="1"/>
          <p:nvPr/>
        </p:nvSpPr>
        <p:spPr>
          <a:xfrm>
            <a:off x="1925061" y="1691688"/>
            <a:ext cx="8341877" cy="2009141"/>
          </a:xfrm>
          <a:prstGeom prst="rect">
            <a:avLst/>
          </a:prstGeom>
          <a:ln w="12700">
            <a:solidFill>
              <a:schemeClr val="accent1"/>
            </a:solidFill>
            <a:miter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DataBinding是谷歌15年推出的library。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DataBinding支持双向绑定，能大大减少绑定app逻辑与layout文件的“胶水代码”，例如setText、findViewById等代码。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双向绑定，指的是将数据与界面绑定起来，当数据发生变化时会体现在界面上，反过来界面内容变化也会同步更新到数据上，使用DataBinding能轻松实现MVVM模式。</a:t>
            </a:r>
          </a:p>
        </p:txBody>
      </p:sp>
      <p:sp>
        <p:nvSpPr>
          <p:cNvPr id="180" name="databinding"/>
          <p:cNvSpPr txBox="1"/>
          <p:nvPr/>
        </p:nvSpPr>
        <p:spPr>
          <a:xfrm>
            <a:off x="4570730" y="290830"/>
            <a:ext cx="2731205" cy="701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4000">
                <a:solidFill>
                  <a:srgbClr val="FFFFFF"/>
                </a:solidFill>
              </a:defRPr>
            </a:lvl1pPr>
          </a:lstStyle>
          <a:p>
            <a:pPr/>
            <a:r>
              <a:t>databinding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标题 1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13231">
              <a:defRPr sz="3353"/>
            </a:lvl1pPr>
          </a:lstStyle>
          <a:p>
            <a:pPr/>
            <a:r>
              <a:t>databinding实践</a:t>
            </a:r>
          </a:p>
        </p:txBody>
      </p:sp>
      <p:sp>
        <p:nvSpPr>
          <p:cNvPr id="183" name="内容占位符 2"/>
          <p:cNvSpPr txBox="1"/>
          <p:nvPr>
            <p:ph type="body" sz="half" idx="1"/>
          </p:nvPr>
        </p:nvSpPr>
        <p:spPr>
          <a:xfrm>
            <a:off x="825499" y="1818872"/>
            <a:ext cx="4978184" cy="4343130"/>
          </a:xfrm>
          <a:prstGeom prst="rect">
            <a:avLst/>
          </a:prstGeom>
        </p:spPr>
        <p:txBody>
          <a:bodyPr/>
          <a:lstStyle/>
          <a:p>
            <a:pPr/>
            <a:r>
              <a:t>step1: </a:t>
            </a:r>
          </a:p>
          <a:p>
            <a:pPr/>
            <a:r>
              <a:t>Module app下build.gradle中配置databinding</a:t>
            </a:r>
          </a:p>
          <a:p>
            <a:pPr/>
            <a:r>
              <a:t>android节点下</a:t>
            </a:r>
          </a:p>
          <a:p>
            <a:pPr/>
          </a:p>
          <a:p>
            <a:pPr>
              <a:lnSpc>
                <a:spcPct val="100000"/>
              </a:lnSpc>
              <a:spcBef>
                <a:spcPts val="0"/>
              </a:spcBef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t>dataBinding {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t>    enabled = true</a:t>
            </a:r>
          </a:p>
          <a:p>
            <a:pPr>
              <a:lnSpc>
                <a:spcPct val="100000"/>
              </a:lnSpc>
              <a:spcBef>
                <a:spcPts val="0"/>
              </a:spcBef>
              <a:defRPr>
                <a:latin typeface="等线"/>
                <a:ea typeface="等线"/>
                <a:cs typeface="等线"/>
                <a:sym typeface="等线"/>
              </a:defRPr>
            </a:pPr>
            <a:r>
              <a:t>}</a:t>
            </a:r>
          </a:p>
        </p:txBody>
      </p:sp>
      <p:sp>
        <p:nvSpPr>
          <p:cNvPr id="184" name="内容占位符 2"/>
          <p:cNvSpPr txBox="1"/>
          <p:nvPr/>
        </p:nvSpPr>
        <p:spPr>
          <a:xfrm>
            <a:off x="6248399" y="422120"/>
            <a:ext cx="6048208" cy="62984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step2: 改造layout.xml</a:t>
            </a:r>
          </a:p>
          <a:p>
            <a:pPr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&lt;layout&gt;</a:t>
            </a:r>
          </a:p>
          <a:p>
            <a:pPr lvl="1" indent="338327"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&lt;data&gt;</a:t>
            </a:r>
          </a:p>
          <a:p>
            <a:pPr lvl="2" indent="676655"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这里配置viewModel变量和import类</a:t>
            </a:r>
          </a:p>
          <a:p>
            <a:pPr lvl="4" indent="676655" defTabSz="676655">
              <a:defRPr sz="1702">
                <a:solidFill>
                  <a:srgbClr val="FFFFFF"/>
                </a:solidFill>
              </a:defRPr>
            </a:pPr>
            <a:r>
              <a:t>&lt;variable</a:t>
            </a:r>
          </a:p>
          <a:p>
            <a:pPr lvl="4" indent="676655" defTabSz="676655">
              <a:defRPr sz="1702">
                <a:solidFill>
                  <a:srgbClr val="FFFFFF"/>
                </a:solidFill>
              </a:defRPr>
            </a:pPr>
            <a:r>
              <a:t>    name="gameDetailVm"</a:t>
            </a:r>
          </a:p>
          <a:p>
            <a:pPr lvl="4" indent="676655" defTabSz="676655">
              <a:defRPr sz="1702">
                <a:solidFill>
                  <a:srgbClr val="FFFFFF"/>
                </a:solidFill>
              </a:defRPr>
            </a:pPr>
            <a:r>
              <a:t>    type="com.czq.mvvm.viewModel.GameDetailVm" /&gt;</a:t>
            </a:r>
            <a:endParaRPr>
              <a:solidFill>
                <a:srgbClr val="000000"/>
              </a:solidFill>
            </a:endParaRPr>
          </a:p>
          <a:p>
            <a:pPr lvl="2" indent="676655" defTabSz="338327">
              <a:lnSpc>
                <a:spcPts val="3200"/>
              </a:lnSpc>
              <a:defRPr b="1" sz="1702">
                <a:solidFill>
                  <a:srgbClr val="018001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lvl="1" indent="338327"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&lt;data/&gt;</a:t>
            </a:r>
          </a:p>
          <a:p>
            <a:pPr lvl="1" indent="338327"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…这里是原来的布局放在layout节点下</a:t>
            </a:r>
          </a:p>
          <a:p>
            <a:pPr lvl="2" indent="338327" defTabSz="676655">
              <a:defRPr sz="1702">
                <a:solidFill>
                  <a:srgbClr val="FFFFFF"/>
                </a:solidFill>
              </a:defRPr>
            </a:pPr>
            <a:r>
              <a:t>&lt;TextView</a:t>
            </a:r>
          </a:p>
          <a:p>
            <a:pPr lvl="2" indent="338327" defTabSz="676655">
              <a:defRPr sz="1702">
                <a:solidFill>
                  <a:srgbClr val="FFFFFF"/>
                </a:solidFill>
              </a:defRPr>
            </a:pPr>
            <a:r>
              <a:t>    android:text="@{gameDetailVm.gameInfoVm.title}"</a:t>
            </a:r>
          </a:p>
          <a:p>
            <a:pPr lvl="2" indent="338327" defTabSz="676655">
              <a:defRPr sz="1702">
                <a:solidFill>
                  <a:srgbClr val="FFFFFF"/>
                </a:solidFill>
              </a:defRPr>
            </a:pPr>
            <a:r>
              <a:t>  /&gt;</a:t>
            </a:r>
          </a:p>
          <a:p>
            <a:pPr defTabSz="676655">
              <a:lnSpc>
                <a:spcPct val="150000"/>
              </a:lnSpc>
              <a:spcBef>
                <a:spcPts val="700"/>
              </a:spcBef>
              <a:defRPr sz="1702">
                <a:solidFill>
                  <a:srgbClr val="FFFFFF"/>
                </a:solidFill>
                <a:latin typeface="微软雅黑 Light"/>
                <a:ea typeface="微软雅黑 Light"/>
                <a:cs typeface="微软雅黑 Light"/>
                <a:sym typeface="微软雅黑 Light"/>
              </a:defRPr>
            </a:pPr>
            <a:r>
              <a:t>&lt;/layout&gt;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binding = ((ActivityGameDetailBinding) DataBindingUtil.setContentView(this, R.layout.activity_game_detail));…"/>
          <p:cNvSpPr txBox="1"/>
          <p:nvPr/>
        </p:nvSpPr>
        <p:spPr>
          <a:xfrm>
            <a:off x="502661" y="1141729"/>
            <a:ext cx="8341877" cy="199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rPr b="1"/>
              <a:t>binding </a:t>
            </a:r>
            <a:r>
              <a:t>= ((ActivityGameDetailBinding) DataBindingUtil.</a:t>
            </a:r>
            <a:r>
              <a:rPr i="1"/>
              <a:t>setContentView</a:t>
            </a:r>
            <a:r>
              <a:t>(</a:t>
            </a:r>
            <a:r>
              <a:rPr b="1"/>
              <a:t>this</a:t>
            </a:r>
            <a:r>
              <a:t>, R.layout.</a:t>
            </a:r>
            <a:r>
              <a:rPr b="1" i="1"/>
              <a:t>activity_game_detail</a:t>
            </a:r>
            <a:r>
              <a:t>));</a:t>
            </a:r>
          </a:p>
          <a:p>
            <a:pPr/>
          </a:p>
          <a:p>
            <a:pPr>
              <a:defRPr sz="1700">
                <a:solidFill>
                  <a:srgbClr val="FFFFFF"/>
                </a:solidFill>
              </a:defRPr>
            </a:pPr>
            <a:r>
              <a:rPr b="1"/>
              <a:t>binding</a:t>
            </a:r>
            <a:r>
              <a:t>.setGameDetailVm(</a:t>
            </a:r>
            <a:r>
              <a:rPr b="1"/>
              <a:t>mGameDetailVm</a:t>
            </a:r>
            <a:r>
              <a:t>);</a:t>
            </a:r>
          </a:p>
          <a:p>
            <a:pPr>
              <a:defRPr sz="1700">
                <a:solidFill>
                  <a:srgbClr val="FFFFFF"/>
                </a:solidFill>
              </a:defRPr>
            </a:pPr>
          </a:p>
          <a:p>
            <a:pPr>
              <a:defRPr sz="1700">
                <a:solidFill>
                  <a:srgbClr val="FFFFFF"/>
                </a:solidFill>
              </a:defRPr>
            </a:pPr>
            <a:r>
              <a:t>binding.tvTitle.setText(xxxx);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</p:txBody>
      </p:sp>
      <p:sp>
        <p:nvSpPr>
          <p:cNvPr id="187" name="step3:初始化binding变量"/>
          <p:cNvSpPr txBox="1"/>
          <p:nvPr/>
        </p:nvSpPr>
        <p:spPr>
          <a:xfrm>
            <a:off x="570229" y="405129"/>
            <a:ext cx="2885243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pPr/>
            <a:r>
              <a:t>step3:初始化binding变量</a:t>
            </a:r>
          </a:p>
        </p:txBody>
      </p:sp>
      <p:sp>
        <p:nvSpPr>
          <p:cNvPr id="188" name="ActivityGameDetailBinding是androidStudio根据activity_game_detail自动生成的一个类…"/>
          <p:cNvSpPr txBox="1"/>
          <p:nvPr/>
        </p:nvSpPr>
        <p:spPr>
          <a:xfrm>
            <a:off x="468630" y="3440430"/>
            <a:ext cx="8187492" cy="19710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z="1600">
                <a:solidFill>
                  <a:srgbClr val="FFFFFF"/>
                </a:solidFill>
              </a:defRPr>
            </a:pPr>
            <a:r>
              <a:t>ActivityGameDetailBinding是androidStudio根据</a:t>
            </a:r>
            <a:r>
              <a:rPr b="1" i="1"/>
              <a:t>activity_game_detail</a:t>
            </a:r>
            <a:r>
              <a:t>自动生成的一个类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可以在以下路径找到它 app/build/intermediates/class/</a:t>
            </a:r>
          </a:p>
          <a:p>
            <a:pPr>
              <a:defRPr sz="1600">
                <a:solidFill>
                  <a:srgbClr val="FFFFFF"/>
                </a:solidFill>
              </a:defRPr>
            </a:pP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其中持有了xml文件所有的带有ID的控件作为成员变量,所以不需要再findVIewById</a:t>
            </a:r>
          </a:p>
          <a:p>
            <a:pPr>
              <a:defRPr sz="1600">
                <a:solidFill>
                  <a:srgbClr val="FFFFFF"/>
                </a:solidFill>
              </a:defRPr>
            </a:pP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并且会持有xml&lt;data&gt;节点下的所有变量,由于xml中已经将变量的数据绑定填充到具体组件</a:t>
            </a:r>
          </a:p>
          <a:p>
            <a:pPr>
              <a:defRPr sz="1600">
                <a:solidFill>
                  <a:srgbClr val="FFFFFF"/>
                </a:solidFill>
              </a:defRPr>
            </a:pPr>
            <a:r>
              <a:t>只需要根据 binding.setXXX(xxx),便可以完成数据填充工作。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首先  databinding是支持include标签写法, 但不支持&lt;merge&gt;…"/>
          <p:cNvSpPr txBox="1"/>
          <p:nvPr/>
        </p:nvSpPr>
        <p:spPr>
          <a:xfrm>
            <a:off x="489961" y="764588"/>
            <a:ext cx="10184518" cy="5692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defTabSz="457200">
              <a:lnSpc>
                <a:spcPts val="3800"/>
              </a:lnSpc>
              <a:defRPr b="1" sz="19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首先  </a:t>
            </a:r>
            <a:r>
              <a:t>databinding是支持include标签写法, 但不支持&lt;merge&gt;</a:t>
            </a:r>
          </a:p>
          <a:p>
            <a:pPr defTabSz="457200">
              <a:lnSpc>
                <a:spcPts val="3800"/>
              </a:lnSpc>
              <a:defRPr b="1" sz="19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800"/>
              </a:lnSpc>
              <a:defRPr b="1" sz="19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&lt;</a:t>
            </a:r>
            <a:r>
              <a:t>include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layout="@layout/sub_layout_game_info"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bind:gameInfo="@{gameDetailVm.gameInfoVm}" 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</a:t>
            </a:r>
            <a:r>
              <a:rPr b="0"/>
              <a:t>/&gt;</a:t>
            </a:r>
            <a:endParaRPr b="0"/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pPr>
            <a:r>
              <a:t>   </a:t>
            </a:r>
          </a:p>
          <a:p>
            <a:pPr defTabSz="457200">
              <a:lnSpc>
                <a:spcPts val="3500"/>
              </a:lnSpc>
              <a:defRPr sz="1600">
                <a:solidFill>
                  <a:srgbClr val="FFFFFF"/>
                </a:solidFill>
                <a:latin typeface="+mj-lt"/>
                <a:ea typeface="+mj-ea"/>
                <a:cs typeface="+mj-cs"/>
                <a:sym typeface="Microsoft YaHei"/>
              </a:defRPr>
            </a:pPr>
            <a:r>
              <a:rPr>
                <a:solidFill>
                  <a:schemeClr val="accent6">
                    <a:satOff val="-3457"/>
                    <a:lumOff val="13039"/>
                  </a:schemeClr>
                </a:solidFill>
              </a:rPr>
              <a:t>sub_layout_game_info.xml</a:t>
            </a:r>
            <a:r>
              <a:t>文件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 b="0"/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&lt;</a:t>
            </a:r>
            <a:r>
              <a:t>layout xmlns:bind="http://schemas.android.com/tools"</a:t>
            </a:r>
            <a:r>
              <a:rPr b="0"/>
              <a:t>&gt;</a:t>
            </a:r>
            <a:endParaRPr b="0"/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&lt;</a:t>
            </a:r>
            <a:r>
              <a:rPr b="1"/>
              <a:t>data</a:t>
            </a:r>
            <a:r>
              <a:t>&gt;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&lt;</a:t>
            </a:r>
            <a:r>
              <a:rPr b="1"/>
              <a:t>variable</a:t>
            </a:r>
            <a:endParaRPr b="1"/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name="gameInfo"</a:t>
            </a:r>
          </a:p>
          <a:p>
            <a:pPr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        type="com.czq.mvvm.viewModel.GameInfoVm" </a:t>
            </a:r>
            <a:r>
              <a:rPr b="0"/>
              <a:t>/&gt;</a:t>
            </a:r>
            <a:endParaRPr b="0"/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&lt;/</a:t>
            </a:r>
            <a:r>
              <a:rPr b="1"/>
              <a:t>data</a:t>
            </a:r>
            <a:r>
              <a:t>&gt;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…</a:t>
            </a:r>
          </a:p>
          <a:p>
            <a:pPr lvl="2" indent="457200"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 b="0"/>
              <a:t>&lt;</a:t>
            </a:r>
            <a:r>
              <a:t>TextView</a:t>
            </a:r>
          </a:p>
          <a:p>
            <a:pPr lvl="2" indent="457200"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android:id="@+id/tvGameName"</a:t>
            </a:r>
          </a:p>
          <a:p>
            <a:pPr lvl="2" indent="457200" defTabSz="457200">
              <a:lnSpc>
                <a:spcPts val="3000"/>
              </a:lnSpc>
              <a:defRPr b="1"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    android:text=“@{gameInfo.title}"/&gt;</a:t>
            </a:r>
          </a:p>
          <a:p>
            <a:pPr lvl="2" indent="457200" defTabSz="457200">
              <a:lnSpc>
                <a:spcPts val="3000"/>
              </a:lnSpc>
              <a:defRPr b="1" sz="1200">
                <a:solidFill>
                  <a:srgbClr val="0432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rPr>
                <a:solidFill>
                  <a:srgbClr val="018001"/>
                </a:solidFill>
              </a:rPr>
              <a:t> </a:t>
            </a:r>
            <a:r>
              <a:rPr b="0">
                <a:solidFill>
                  <a:srgbClr val="000000"/>
                </a:solidFill>
              </a:rPr>
              <a:t>/&gt;</a:t>
            </a:r>
            <a:endParaRPr b="0">
              <a:solidFill>
                <a:srgbClr val="000000"/>
              </a:solidFill>
            </a:endParaRPr>
          </a:p>
          <a:p>
            <a:pPr defTabSz="457200">
              <a:lnSpc>
                <a:spcPts val="3000"/>
              </a:lnSpc>
              <a:defRPr b="1" sz="1200">
                <a:solidFill>
                  <a:srgbClr val="0432FF"/>
                </a:solidFill>
                <a:latin typeface="Menlo"/>
                <a:ea typeface="Menlo"/>
                <a:cs typeface="Menlo"/>
                <a:sym typeface="Menlo"/>
              </a:defRPr>
            </a:pP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……</a:t>
            </a:r>
          </a:p>
          <a:p>
            <a:pPr defTabSz="457200">
              <a:lnSpc>
                <a:spcPts val="3000"/>
              </a:lnSpc>
              <a:defRPr sz="12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endParaRPr>
              <a:solidFill>
                <a:srgbClr val="000000"/>
              </a:solidFill>
            </a:endParaRPr>
          </a:p>
        </p:txBody>
      </p:sp>
      <p:sp>
        <p:nvSpPr>
          <p:cNvPr id="191" name="databinding include支持"/>
          <p:cNvSpPr txBox="1"/>
          <p:nvPr/>
        </p:nvSpPr>
        <p:spPr>
          <a:xfrm>
            <a:off x="4456429" y="176529"/>
            <a:ext cx="2801155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pPr/>
            <a:r>
              <a:t>databinding include支持</a:t>
            </a:r>
          </a:p>
        </p:txBody>
      </p:sp>
      <p:sp>
        <p:nvSpPr>
          <p:cNvPr id="192" name="左边这个例子演示了include标签的用法…"/>
          <p:cNvSpPr txBox="1"/>
          <p:nvPr/>
        </p:nvSpPr>
        <p:spPr>
          <a:xfrm>
            <a:off x="5523230" y="1871980"/>
            <a:ext cx="6413076" cy="3114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左边这个例子演示了include标签的用法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使用include可以把公共部分提取出来,和指定的ViewModel绑定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减少单个复杂界面的xml代码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左边这个例子无法 在activity中得到 binding.tvGameName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必须在xml中给include节点加个id  binding就会持有</a:t>
            </a:r>
          </a:p>
          <a:p>
            <a:pPr defTabSz="457200">
              <a:lnSpc>
                <a:spcPts val="3500"/>
              </a:lnSpc>
              <a:defRPr b="1" sz="1600">
                <a:solidFill>
                  <a:srgbClr val="FFFFFF"/>
                </a:solidFill>
                <a:latin typeface="Menlo"/>
                <a:ea typeface="Menlo"/>
                <a:cs typeface="Menlo"/>
                <a:sym typeface="Menlo"/>
              </a:defRPr>
            </a:pPr>
            <a:r>
              <a:t>sub_layout_game_info生成的binding作为成员变量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调用  binding.subLayoutGameInfo.tvGameName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databinding viewstub支持"/>
          <p:cNvSpPr txBox="1"/>
          <p:nvPr/>
        </p:nvSpPr>
        <p:spPr>
          <a:xfrm>
            <a:off x="4088129" y="570229"/>
            <a:ext cx="2984462" cy="447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>
                <a:solidFill>
                  <a:srgbClr val="FFFFFF"/>
                </a:solidFill>
              </a:defRPr>
            </a:lvl1pPr>
          </a:lstStyle>
          <a:p>
            <a:pPr/>
            <a:r>
              <a:t>databinding viewstub支持</a:t>
            </a:r>
          </a:p>
        </p:txBody>
      </p:sp>
      <p:sp>
        <p:nvSpPr>
          <p:cNvPr id="195" name="和include标签用法基本一致…"/>
          <p:cNvSpPr txBox="1"/>
          <p:nvPr/>
        </p:nvSpPr>
        <p:spPr>
          <a:xfrm>
            <a:off x="3776570" y="2106930"/>
            <a:ext cx="4344180" cy="12852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>
                <a:solidFill>
                  <a:srgbClr val="FFFFFF"/>
                </a:solidFill>
              </a:defRPr>
            </a:pPr>
            <a:r>
              <a:t>和include标签用法基本一致</a:t>
            </a:r>
          </a:p>
          <a:p>
            <a:pPr>
              <a:defRPr>
                <a:solidFill>
                  <a:srgbClr val="FFFFFF"/>
                </a:solidFill>
              </a:defRPr>
            </a:pPr>
            <a:r>
              <a:t>但是在需要调用viewstub的时候需要</a:t>
            </a:r>
          </a:p>
          <a:p>
            <a:pPr>
              <a:defRPr>
                <a:solidFill>
                  <a:srgbClr val="FFFFFF"/>
                </a:solidFill>
              </a:defRPr>
            </a:pPr>
          </a:p>
          <a:p>
            <a:pPr>
              <a:defRPr>
                <a:solidFill>
                  <a:srgbClr val="FFFFFF"/>
                </a:solidFill>
              </a:defRPr>
            </a:pPr>
            <a:r>
              <a:t>binding.viewStubId.getViewStub().inflate()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1976D2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Microsoft YaHei"/>
        <a:ea typeface="Microsoft YaHei"/>
        <a:cs typeface="Microsoft YaHei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Microsoft YaHei"/>
        <a:ea typeface="Microsoft YaHei"/>
        <a:cs typeface="Microsoft YaHei"/>
      </a:majorFont>
      <a:minorFont>
        <a:latin typeface="Calibri"/>
        <a:ea typeface="Calibri"/>
        <a:cs typeface="Calibri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等线"/>
            <a:ea typeface="等线"/>
            <a:cs typeface="等线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